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65" r:id="rId2"/>
    <p:sldId id="267" r:id="rId3"/>
    <p:sldId id="268" r:id="rId4"/>
    <p:sldId id="266" r:id="rId5"/>
    <p:sldId id="275" r:id="rId6"/>
    <p:sldId id="278" r:id="rId7"/>
    <p:sldId id="280" r:id="rId8"/>
    <p:sldId id="281" r:id="rId9"/>
    <p:sldId id="282" r:id="rId10"/>
    <p:sldId id="283" r:id="rId11"/>
    <p:sldId id="284" r:id="rId12"/>
    <p:sldId id="288" r:id="rId13"/>
    <p:sldId id="287" r:id="rId14"/>
    <p:sldId id="257" r:id="rId15"/>
    <p:sldId id="262" r:id="rId16"/>
    <p:sldId id="264" r:id="rId17"/>
    <p:sldId id="289"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14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86" autoAdjust="0"/>
    <p:restoredTop sz="94714" autoAdjust="0"/>
  </p:normalViewPr>
  <p:slideViewPr>
    <p:cSldViewPr>
      <p:cViewPr varScale="1">
        <p:scale>
          <a:sx n="85" d="100"/>
          <a:sy n="85" d="100"/>
        </p:scale>
        <p:origin x="-67"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a:t>Tone Classification, by Title, as Percent of Total</a:t>
            </a:r>
          </a:p>
        </c:rich>
      </c:tx>
      <c:layout>
        <c:manualLayout>
          <c:xMode val="edge"/>
          <c:yMode val="edge"/>
          <c:x val="0.25913687473345881"/>
          <c:y val="6.0225838992568705E-2"/>
        </c:manualLayout>
      </c:layout>
      <c:overlay val="0"/>
      <c:spPr>
        <a:noFill/>
        <a:ln>
          <a:noFill/>
        </a:ln>
        <a:effectLst/>
      </c:spPr>
    </c:title>
    <c:autoTitleDeleted val="0"/>
    <c:plotArea>
      <c:layout>
        <c:manualLayout>
          <c:layoutTarget val="inner"/>
          <c:xMode val="edge"/>
          <c:yMode val="edge"/>
          <c:x val="7.3613691287268176E-2"/>
          <c:y val="0.16759512639654264"/>
          <c:w val="0.90701158392189052"/>
          <c:h val="0.64153407593922451"/>
        </c:manualLayout>
      </c:layout>
      <c:barChart>
        <c:barDir val="col"/>
        <c:grouping val="stacked"/>
        <c:varyColors val="0"/>
        <c:ser>
          <c:idx val="0"/>
          <c:order val="0"/>
          <c:tx>
            <c:strRef>
              <c:f>'DATA by titles'!$B$14</c:f>
              <c:strCache>
                <c:ptCount val="1"/>
                <c:pt idx="0">
                  <c:v>Alarmist</c:v>
                </c:pt>
              </c:strCache>
            </c:strRef>
          </c:tx>
          <c:spPr>
            <a:solidFill>
              <a:schemeClr val="accent1"/>
            </a:solidFill>
            <a:ln>
              <a:noFill/>
            </a:ln>
            <a:effectLst/>
          </c:spPr>
          <c:invertIfNegative val="0"/>
          <c:cat>
            <c:strRef>
              <c:f>'DATA by titles'!$A$15:$A$23</c:f>
              <c:strCache>
                <c:ptCount val="9"/>
                <c:pt idx="0">
                  <c:v>Hays</c:v>
                </c:pt>
                <c:pt idx="1">
                  <c:v>Colville</c:v>
                </c:pt>
                <c:pt idx="2">
                  <c:v>Iron County</c:v>
                </c:pt>
                <c:pt idx="3">
                  <c:v>Perrysburg</c:v>
                </c:pt>
                <c:pt idx="4">
                  <c:v>Red Deer</c:v>
                </c:pt>
                <c:pt idx="5">
                  <c:v>Middlebury</c:v>
                </c:pt>
                <c:pt idx="6">
                  <c:v>Era Leader</c:v>
                </c:pt>
                <c:pt idx="7">
                  <c:v>Big Stone Gap</c:v>
                </c:pt>
                <c:pt idx="8">
                  <c:v>All Titles</c:v>
                </c:pt>
              </c:strCache>
            </c:strRef>
          </c:cat>
          <c:val>
            <c:numRef>
              <c:f>'DATA by titles'!$B$15:$B$23</c:f>
              <c:numCache>
                <c:formatCode>0.0%</c:formatCode>
                <c:ptCount val="9"/>
                <c:pt idx="0">
                  <c:v>0</c:v>
                </c:pt>
                <c:pt idx="1">
                  <c:v>1.7751479289940853E-2</c:v>
                </c:pt>
                <c:pt idx="2">
                  <c:v>7.0422535211267703E-3</c:v>
                </c:pt>
                <c:pt idx="3">
                  <c:v>0</c:v>
                </c:pt>
                <c:pt idx="4">
                  <c:v>0</c:v>
                </c:pt>
                <c:pt idx="5">
                  <c:v>1.0638297872340398E-2</c:v>
                </c:pt>
                <c:pt idx="6">
                  <c:v>5.7142857142857141E-2</c:v>
                </c:pt>
                <c:pt idx="7">
                  <c:v>3.2786885245901641E-2</c:v>
                </c:pt>
                <c:pt idx="8">
                  <c:v>1.521438450899032E-2</c:v>
                </c:pt>
              </c:numCache>
            </c:numRef>
          </c:val>
        </c:ser>
        <c:ser>
          <c:idx val="1"/>
          <c:order val="1"/>
          <c:tx>
            <c:strRef>
              <c:f>'DATA by titles'!$C$14</c:f>
              <c:strCache>
                <c:ptCount val="1"/>
                <c:pt idx="0">
                  <c:v>Warning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 by titles'!$A$15:$A$23</c:f>
              <c:strCache>
                <c:ptCount val="9"/>
                <c:pt idx="0">
                  <c:v>Hays</c:v>
                </c:pt>
                <c:pt idx="1">
                  <c:v>Colville</c:v>
                </c:pt>
                <c:pt idx="2">
                  <c:v>Iron County</c:v>
                </c:pt>
                <c:pt idx="3">
                  <c:v>Perrysburg</c:v>
                </c:pt>
                <c:pt idx="4">
                  <c:v>Red Deer</c:v>
                </c:pt>
                <c:pt idx="5">
                  <c:v>Middlebury</c:v>
                </c:pt>
                <c:pt idx="6">
                  <c:v>Era Leader</c:v>
                </c:pt>
                <c:pt idx="7">
                  <c:v>Big Stone Gap</c:v>
                </c:pt>
                <c:pt idx="8">
                  <c:v>All Titles</c:v>
                </c:pt>
              </c:strCache>
            </c:strRef>
          </c:cat>
          <c:val>
            <c:numRef>
              <c:f>'DATA by titles'!$C$15:$C$23</c:f>
              <c:numCache>
                <c:formatCode>0.0%</c:formatCode>
                <c:ptCount val="9"/>
                <c:pt idx="0">
                  <c:v>0.15151515151515182</c:v>
                </c:pt>
                <c:pt idx="1">
                  <c:v>0.1952662721893493</c:v>
                </c:pt>
                <c:pt idx="2">
                  <c:v>0.16901408450704258</c:v>
                </c:pt>
                <c:pt idx="3">
                  <c:v>0.16</c:v>
                </c:pt>
                <c:pt idx="4">
                  <c:v>0.14285714285714307</c:v>
                </c:pt>
                <c:pt idx="5">
                  <c:v>0.10638297872340426</c:v>
                </c:pt>
                <c:pt idx="6">
                  <c:v>0.2</c:v>
                </c:pt>
                <c:pt idx="7">
                  <c:v>0.16393442622950818</c:v>
                </c:pt>
                <c:pt idx="8">
                  <c:v>0.16320885200553251</c:v>
                </c:pt>
              </c:numCache>
            </c:numRef>
          </c:val>
        </c:ser>
        <c:ser>
          <c:idx val="2"/>
          <c:order val="2"/>
          <c:tx>
            <c:strRef>
              <c:f>'DATA by titles'!$D$14</c:f>
              <c:strCache>
                <c:ptCount val="1"/>
                <c:pt idx="0">
                  <c:v>Explanatory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 by titles'!$A$15:$A$23</c:f>
              <c:strCache>
                <c:ptCount val="9"/>
                <c:pt idx="0">
                  <c:v>Hays</c:v>
                </c:pt>
                <c:pt idx="1">
                  <c:v>Colville</c:v>
                </c:pt>
                <c:pt idx="2">
                  <c:v>Iron County</c:v>
                </c:pt>
                <c:pt idx="3">
                  <c:v>Perrysburg</c:v>
                </c:pt>
                <c:pt idx="4">
                  <c:v>Red Deer</c:v>
                </c:pt>
                <c:pt idx="5">
                  <c:v>Middlebury</c:v>
                </c:pt>
                <c:pt idx="6">
                  <c:v>Era Leader</c:v>
                </c:pt>
                <c:pt idx="7">
                  <c:v>Big Stone Gap</c:v>
                </c:pt>
                <c:pt idx="8">
                  <c:v>All Titles</c:v>
                </c:pt>
              </c:strCache>
            </c:strRef>
          </c:cat>
          <c:val>
            <c:numRef>
              <c:f>'DATA by titles'!$D$15:$D$23</c:f>
              <c:numCache>
                <c:formatCode>0.0%</c:formatCode>
                <c:ptCount val="9"/>
                <c:pt idx="0">
                  <c:v>0.69696969696969779</c:v>
                </c:pt>
                <c:pt idx="1">
                  <c:v>0.5502958579881666</c:v>
                </c:pt>
                <c:pt idx="2">
                  <c:v>0.59859154929577452</c:v>
                </c:pt>
                <c:pt idx="3">
                  <c:v>0.72000000000000064</c:v>
                </c:pt>
                <c:pt idx="4">
                  <c:v>0.67142857142857293</c:v>
                </c:pt>
                <c:pt idx="5">
                  <c:v>0.65957446808510711</c:v>
                </c:pt>
                <c:pt idx="6">
                  <c:v>0.57142857142857229</c:v>
                </c:pt>
                <c:pt idx="7">
                  <c:v>0.57377049180327933</c:v>
                </c:pt>
                <c:pt idx="8">
                  <c:v>0.60995850622406711</c:v>
                </c:pt>
              </c:numCache>
            </c:numRef>
          </c:val>
        </c:ser>
        <c:ser>
          <c:idx val="3"/>
          <c:order val="3"/>
          <c:tx>
            <c:strRef>
              <c:f>'DATA by titles'!$E$14</c:f>
              <c:strCache>
                <c:ptCount val="1"/>
                <c:pt idx="0">
                  <c:v>Reassuring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 by titles'!$A$15:$A$23</c:f>
              <c:strCache>
                <c:ptCount val="9"/>
                <c:pt idx="0">
                  <c:v>Hays</c:v>
                </c:pt>
                <c:pt idx="1">
                  <c:v>Colville</c:v>
                </c:pt>
                <c:pt idx="2">
                  <c:v>Iron County</c:v>
                </c:pt>
                <c:pt idx="3">
                  <c:v>Perrysburg</c:v>
                </c:pt>
                <c:pt idx="4">
                  <c:v>Red Deer</c:v>
                </c:pt>
                <c:pt idx="5">
                  <c:v>Middlebury</c:v>
                </c:pt>
                <c:pt idx="6">
                  <c:v>Era Leader</c:v>
                </c:pt>
                <c:pt idx="7">
                  <c:v>Big Stone Gap</c:v>
                </c:pt>
                <c:pt idx="8">
                  <c:v>All Titles</c:v>
                </c:pt>
              </c:strCache>
            </c:strRef>
          </c:cat>
          <c:val>
            <c:numRef>
              <c:f>'DATA by titles'!$E$15:$E$23</c:f>
              <c:numCache>
                <c:formatCode>0.0%</c:formatCode>
                <c:ptCount val="9"/>
                <c:pt idx="0">
                  <c:v>0.15151515151515182</c:v>
                </c:pt>
                <c:pt idx="1">
                  <c:v>0.23668639053254456</c:v>
                </c:pt>
                <c:pt idx="2">
                  <c:v>0.22535211267605632</c:v>
                </c:pt>
                <c:pt idx="3">
                  <c:v>0.12000000000000002</c:v>
                </c:pt>
                <c:pt idx="4">
                  <c:v>0.18571428571428603</c:v>
                </c:pt>
                <c:pt idx="5">
                  <c:v>0.22340425531914893</c:v>
                </c:pt>
                <c:pt idx="6">
                  <c:v>0.17142857142857137</c:v>
                </c:pt>
                <c:pt idx="7">
                  <c:v>0.22950819672131167</c:v>
                </c:pt>
                <c:pt idx="8">
                  <c:v>0.21161825726141098</c:v>
                </c:pt>
              </c:numCache>
            </c:numRef>
          </c:val>
        </c:ser>
        <c:dLbls>
          <c:showLegendKey val="0"/>
          <c:showVal val="0"/>
          <c:showCatName val="0"/>
          <c:showSerName val="0"/>
          <c:showPercent val="0"/>
          <c:showBubbleSize val="0"/>
        </c:dLbls>
        <c:gapWidth val="150"/>
        <c:overlap val="100"/>
        <c:axId val="30975104"/>
        <c:axId val="30977408"/>
      </c:barChart>
      <c:catAx>
        <c:axId val="30975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977408"/>
        <c:crosses val="autoZero"/>
        <c:auto val="1"/>
        <c:lblAlgn val="ctr"/>
        <c:lblOffset val="100"/>
        <c:noMultiLvlLbl val="0"/>
      </c:catAx>
      <c:valAx>
        <c:axId val="3097740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0975104"/>
        <c:crosses val="autoZero"/>
        <c:crossBetween val="between"/>
      </c:valAx>
      <c:spPr>
        <a:noFill/>
        <a:ln>
          <a:noFill/>
        </a:ln>
        <a:effectLst/>
      </c:spPr>
    </c:plotArea>
    <c:legend>
      <c:legendPos val="b"/>
      <c:layout>
        <c:manualLayout>
          <c:xMode val="edge"/>
          <c:yMode val="edge"/>
          <c:x val="7.0610331317280992E-2"/>
          <c:y val="0.89281298822424626"/>
          <c:w val="0.72476663243181583"/>
          <c:h val="0.101009828757488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71CBF15-6FF0-4B23-8031-D1000EDC1118}" type="datetimeFigureOut">
              <a:rPr lang="en-US" smtClean="0"/>
              <a:t>11/14/2013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137935A-93AB-40DC-B49F-24569C530045}" type="slidenum">
              <a:rPr lang="en-US" smtClean="0"/>
              <a:t>‹#›</a:t>
            </a:fld>
            <a:endParaRPr lang="en-US"/>
          </a:p>
        </p:txBody>
      </p:sp>
    </p:spTree>
    <p:extLst>
      <p:ext uri="{BB962C8B-B14F-4D97-AF65-F5344CB8AC3E}">
        <p14:creationId xmlns:p14="http://schemas.microsoft.com/office/powerpoint/2010/main" val="217712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5F5D9F7-CCCB-45C1-A632-A798E2C97FC3}" type="datetimeFigureOut">
              <a:rPr lang="en-US" smtClean="0"/>
              <a:t>11/14/2013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DC969F8-90F4-46DB-AC03-D01A08BED3C0}" type="slidenum">
              <a:rPr lang="en-US" smtClean="0"/>
              <a:t>‹#›</a:t>
            </a:fld>
            <a:endParaRPr lang="en-US"/>
          </a:p>
        </p:txBody>
      </p:sp>
    </p:spTree>
    <p:extLst>
      <p:ext uri="{BB962C8B-B14F-4D97-AF65-F5344CB8AC3E}">
        <p14:creationId xmlns:p14="http://schemas.microsoft.com/office/powerpoint/2010/main" val="94599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B0E567-1073-4C1D-B260-14E19393B21B}" type="slidenum">
              <a:rPr lang="en-US" smtClean="0"/>
              <a:t>17</a:t>
            </a:fld>
            <a:endParaRPr lang="en-US"/>
          </a:p>
        </p:txBody>
      </p:sp>
    </p:spTree>
    <p:extLst>
      <p:ext uri="{BB962C8B-B14F-4D97-AF65-F5344CB8AC3E}">
        <p14:creationId xmlns:p14="http://schemas.microsoft.com/office/powerpoint/2010/main" val="383744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2AC556-2C48-4B78-9FDC-4AF8E4CE3742}"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26704-7873-41BF-8A08-EC74DE151C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AC556-2C48-4B78-9FDC-4AF8E4CE3742}"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26704-7873-41BF-8A08-EC74DE151C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AC556-2C48-4B78-9FDC-4AF8E4CE3742}"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26704-7873-41BF-8A08-EC74DE151C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AC556-2C48-4B78-9FDC-4AF8E4CE3742}"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26704-7873-41BF-8A08-EC74DE151C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2AC556-2C48-4B78-9FDC-4AF8E4CE3742}" type="datetimeFigureOut">
              <a:rPr lang="en-US" smtClean="0"/>
              <a:pPr/>
              <a:t>11/14/2013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26704-7873-41BF-8A08-EC74DE151C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2AC556-2C48-4B78-9FDC-4AF8E4CE3742}"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26704-7873-41BF-8A08-EC74DE151C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AC556-2C48-4B78-9FDC-4AF8E4CE3742}" type="datetimeFigureOut">
              <a:rPr lang="en-US" smtClean="0"/>
              <a:pPr/>
              <a:t>11/14/2013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826704-7873-41BF-8A08-EC74DE151C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2AC556-2C48-4B78-9FDC-4AF8E4CE3742}" type="datetimeFigureOut">
              <a:rPr lang="en-US" smtClean="0"/>
              <a:pPr/>
              <a:t>11/14/2013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826704-7873-41BF-8A08-EC74DE151C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AC556-2C48-4B78-9FDC-4AF8E4CE3742}" type="datetimeFigureOut">
              <a:rPr lang="en-US" smtClean="0"/>
              <a:pPr/>
              <a:t>11/14/2013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826704-7873-41BF-8A08-EC74DE151C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AC556-2C48-4B78-9FDC-4AF8E4CE3742}"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26704-7873-41BF-8A08-EC74DE151C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AC556-2C48-4B78-9FDC-4AF8E4CE3742}" type="datetimeFigureOut">
              <a:rPr lang="en-US" smtClean="0"/>
              <a:pPr/>
              <a:t>11/14/2013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826704-7873-41BF-8A08-EC74DE151C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AC556-2C48-4B78-9FDC-4AF8E4CE3742}" type="datetimeFigureOut">
              <a:rPr lang="en-US" smtClean="0"/>
              <a:pPr/>
              <a:t>11/14/2013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26704-7873-41BF-8A08-EC74DE151C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220200" cy="1265238"/>
          </a:xfrm>
        </p:spPr>
        <p:txBody>
          <a:bodyPr>
            <a:normAutofit/>
          </a:bodyPr>
          <a:lstStyle/>
          <a:p>
            <a:r>
              <a:rPr lang="en-US" b="1" dirty="0" smtClean="0"/>
              <a:t>An Epidemiology of Information</a:t>
            </a:r>
            <a:endParaRPr lang="en-US" sz="3100" b="1" dirty="0"/>
          </a:p>
        </p:txBody>
      </p:sp>
      <p:pic>
        <p:nvPicPr>
          <p:cNvPr id="4" name="Content Placeholder 3" descr="Montage Cover.jpg"/>
          <p:cNvPicPr>
            <a:picLocks noGrp="1" noChangeAspect="1"/>
          </p:cNvPicPr>
          <p:nvPr>
            <p:ph idx="1"/>
          </p:nvPr>
        </p:nvPicPr>
        <p:blipFill>
          <a:blip r:embed="rId2" cstate="print"/>
          <a:stretch>
            <a:fillRect/>
          </a:stretch>
        </p:blipFill>
        <p:spPr>
          <a:xfrm>
            <a:off x="1676623" y="1447800"/>
            <a:ext cx="5790753" cy="4525963"/>
          </a:xfrm>
          <a:prstGeom prst="ellipse">
            <a:avLst/>
          </a:prstGeom>
          <a:ln>
            <a:noFill/>
          </a:ln>
          <a:effectLst>
            <a:softEdge rad="635000"/>
          </a:effectLst>
        </p:spPr>
      </p:pic>
      <p:sp>
        <p:nvSpPr>
          <p:cNvPr id="6" name="Title 1"/>
          <p:cNvSpPr txBox="1">
            <a:spLocks/>
          </p:cNvSpPr>
          <p:nvPr/>
        </p:nvSpPr>
        <p:spPr>
          <a:xfrm>
            <a:off x="-76200" y="5791200"/>
            <a:ext cx="9220200" cy="914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i="0" u="none" strike="noStrike" kern="1200" cap="none" spc="0" normalizeH="0" baseline="0" noProof="0" dirty="0" smtClean="0">
                <a:ln>
                  <a:noFill/>
                </a:ln>
                <a:solidFill>
                  <a:schemeClr val="tx1"/>
                </a:solidFill>
                <a:effectLst/>
                <a:uLnTx/>
                <a:uFillTx/>
                <a:latin typeface="+mj-lt"/>
                <a:ea typeface="+mj-ea"/>
                <a:cs typeface="+mj-cs"/>
              </a:rPr>
              <a:t>Digging</a:t>
            </a:r>
            <a:r>
              <a:rPr kumimoji="0" lang="en-US" sz="2800" i="0" u="none" strike="noStrike" kern="1200" cap="none" spc="0" normalizeH="0" noProof="0" dirty="0" smtClean="0">
                <a:ln>
                  <a:noFill/>
                </a:ln>
                <a:solidFill>
                  <a:schemeClr val="tx1"/>
                </a:solidFill>
                <a:effectLst/>
                <a:uLnTx/>
                <a:uFillTx/>
                <a:latin typeface="+mj-lt"/>
                <a:ea typeface="+mj-ea"/>
                <a:cs typeface="+mj-cs"/>
              </a:rPr>
              <a:t> into Data Project Director Meeting, October 12, 2013</a:t>
            </a:r>
            <a:endParaRPr kumimoji="0" lang="en-US" sz="2800" i="0" u="none" strike="noStrike" kern="1200" cap="none" spc="0" normalizeH="0" baseline="0" noProof="0" dirty="0">
              <a:ln>
                <a:noFill/>
              </a:ln>
              <a:solidFill>
                <a:schemeClr val="tx1"/>
              </a:solidFill>
              <a:effectLst/>
              <a:uLnTx/>
              <a:uFillTx/>
              <a:latin typeface="+mj-lt"/>
              <a:ea typeface="+mj-ea"/>
              <a:cs typeface="+mj-cs"/>
            </a:endParaRPr>
          </a:p>
        </p:txBody>
      </p:sp>
      <p:sp>
        <p:nvSpPr>
          <p:cNvPr id="7" name="Rectangle 6"/>
          <p:cNvSpPr/>
          <p:nvPr/>
        </p:nvSpPr>
        <p:spPr>
          <a:xfrm>
            <a:off x="0" y="0"/>
            <a:ext cx="9144000" cy="6858000"/>
          </a:xfrm>
          <a:prstGeom prst="rect">
            <a:avLst/>
          </a:prstGeom>
          <a:noFill/>
          <a:ln w="57150">
            <a:solidFill>
              <a:srgbClr val="901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15488" y="1041914"/>
          <a:ext cx="8290215" cy="4197330"/>
        </p:xfrm>
        <a:graphic>
          <a:graphicData uri="http://schemas.openxmlformats.org/drawingml/2006/table">
            <a:tbl>
              <a:tblPr>
                <a:tableStyleId>{5C22544A-7EE6-4342-B048-85BDC9FD1C3A}</a:tableStyleId>
              </a:tblPr>
              <a:tblGrid>
                <a:gridCol w="1558275"/>
                <a:gridCol w="1425252"/>
                <a:gridCol w="1353989"/>
                <a:gridCol w="1558275"/>
                <a:gridCol w="1482262"/>
                <a:gridCol w="912162"/>
              </a:tblGrid>
              <a:tr h="419733">
                <a:tc>
                  <a:txBody>
                    <a:bodyPr/>
                    <a:lstStyle/>
                    <a:p>
                      <a:pPr algn="ctr" fontAlgn="b"/>
                      <a:r>
                        <a:rPr lang="en-US" sz="1400" b="0" i="0" u="none" strike="noStrike" dirty="0" smtClean="0">
                          <a:solidFill>
                            <a:srgbClr val="000000"/>
                          </a:solidFill>
                          <a:effectLst/>
                          <a:latin typeface="Arial" panose="020B0604020202020204" pitchFamily="34" charset="0"/>
                        </a:rPr>
                        <a:t>Title</a:t>
                      </a:r>
                      <a:endParaRPr lang="en-US"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400" u="none" strike="noStrike" dirty="0">
                          <a:effectLst/>
                        </a:rPr>
                        <a:t>Alarmist</a:t>
                      </a:r>
                      <a:endParaRPr lang="en-US"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400" u="none" strike="noStrike" dirty="0">
                          <a:effectLst/>
                        </a:rPr>
                        <a:t>Warning</a:t>
                      </a:r>
                      <a:endParaRPr lang="en-US"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400" u="none" strike="noStrike" dirty="0">
                          <a:effectLst/>
                        </a:rPr>
                        <a:t>Explanatory</a:t>
                      </a:r>
                      <a:endParaRPr lang="en-US"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400" u="none" strike="noStrike" dirty="0">
                          <a:effectLst/>
                        </a:rPr>
                        <a:t>Reassuring</a:t>
                      </a:r>
                      <a:endParaRPr lang="en-US"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400" u="none" strike="noStrike" dirty="0">
                          <a:effectLst/>
                        </a:rPr>
                        <a:t>Total</a:t>
                      </a:r>
                      <a:endParaRPr lang="en-US" sz="1400" b="0" i="0" u="none" strike="noStrike" dirty="0">
                        <a:solidFill>
                          <a:srgbClr val="000000"/>
                        </a:solidFill>
                        <a:effectLst/>
                        <a:latin typeface="Arial" panose="020B0604020202020204" pitchFamily="34" charset="0"/>
                      </a:endParaRPr>
                    </a:p>
                  </a:txBody>
                  <a:tcPr marL="0" marR="0" marT="0" marB="0" anchor="ctr"/>
                </a:tc>
              </a:tr>
              <a:tr h="419733">
                <a:tc>
                  <a:txBody>
                    <a:bodyPr/>
                    <a:lstStyle/>
                    <a:p>
                      <a:pPr algn="ctr" fontAlgn="ctr"/>
                      <a:r>
                        <a:rPr lang="en-US" sz="1400" u="none" strike="noStrike">
                          <a:effectLst/>
                        </a:rPr>
                        <a:t>Hays</a:t>
                      </a:r>
                      <a:endParaRPr lang="en-US" sz="14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dirty="0">
                          <a:effectLst/>
                        </a:rPr>
                        <a:t>0.0%</a:t>
                      </a:r>
                      <a:endParaRPr lang="en-US" sz="1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15.2%</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69.7%</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15.2%</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66</a:t>
                      </a:r>
                      <a:endParaRPr lang="en-US" sz="1800" b="0" i="0" u="none" strike="noStrike">
                        <a:solidFill>
                          <a:srgbClr val="000000"/>
                        </a:solidFill>
                        <a:effectLst/>
                        <a:latin typeface="Arial" panose="020B0604020202020204" pitchFamily="34" charset="0"/>
                      </a:endParaRPr>
                    </a:p>
                  </a:txBody>
                  <a:tcPr marL="0" marR="0" marT="0" marB="0" anchor="ctr"/>
                </a:tc>
              </a:tr>
              <a:tr h="419733">
                <a:tc>
                  <a:txBody>
                    <a:bodyPr/>
                    <a:lstStyle/>
                    <a:p>
                      <a:pPr algn="ctr" fontAlgn="ctr"/>
                      <a:r>
                        <a:rPr lang="en-US" sz="1400" u="none" strike="noStrike" dirty="0">
                          <a:effectLst/>
                        </a:rPr>
                        <a:t>Colville</a:t>
                      </a:r>
                      <a:endParaRPr lang="en-US"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dirty="0">
                          <a:effectLst/>
                        </a:rPr>
                        <a:t>1.8%</a:t>
                      </a:r>
                      <a:endParaRPr lang="en-US" sz="1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19.5%</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55.0%</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23.7%</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169</a:t>
                      </a:r>
                      <a:endParaRPr lang="en-US" sz="1800" b="0" i="0" u="none" strike="noStrike">
                        <a:solidFill>
                          <a:srgbClr val="000000"/>
                        </a:solidFill>
                        <a:effectLst/>
                        <a:latin typeface="Arial" panose="020B0604020202020204" pitchFamily="34" charset="0"/>
                      </a:endParaRPr>
                    </a:p>
                  </a:txBody>
                  <a:tcPr marL="0" marR="0" marT="0" marB="0" anchor="ctr"/>
                </a:tc>
              </a:tr>
              <a:tr h="419733">
                <a:tc>
                  <a:txBody>
                    <a:bodyPr/>
                    <a:lstStyle/>
                    <a:p>
                      <a:pPr algn="ctr" fontAlgn="b"/>
                      <a:r>
                        <a:rPr lang="en-US" sz="1400" u="none" strike="noStrike">
                          <a:effectLst/>
                        </a:rPr>
                        <a:t>Iron County</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n-US" sz="1800" u="none" strike="noStrike">
                          <a:effectLst/>
                        </a:rPr>
                        <a:t>0.7%</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dirty="0">
                          <a:effectLst/>
                        </a:rPr>
                        <a:t>16.9%</a:t>
                      </a:r>
                      <a:endParaRPr lang="en-US" sz="1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59.9%</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22.5%</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142</a:t>
                      </a:r>
                      <a:endParaRPr lang="en-US" sz="1800" b="0" i="0" u="none" strike="noStrike">
                        <a:solidFill>
                          <a:srgbClr val="000000"/>
                        </a:solidFill>
                        <a:effectLst/>
                        <a:latin typeface="Arial" panose="020B0604020202020204" pitchFamily="34" charset="0"/>
                      </a:endParaRPr>
                    </a:p>
                  </a:txBody>
                  <a:tcPr marL="0" marR="0" marT="0" marB="0" anchor="ctr"/>
                </a:tc>
              </a:tr>
              <a:tr h="419733">
                <a:tc>
                  <a:txBody>
                    <a:bodyPr/>
                    <a:lstStyle/>
                    <a:p>
                      <a:pPr algn="ctr" fontAlgn="b"/>
                      <a:r>
                        <a:rPr lang="en-US" sz="1400" u="none" strike="noStrike">
                          <a:effectLst/>
                        </a:rPr>
                        <a:t>Perrysburg</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n-US" sz="1800" u="none" strike="noStrike">
                          <a:effectLst/>
                        </a:rPr>
                        <a:t>0.0%</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dirty="0">
                          <a:effectLst/>
                        </a:rPr>
                        <a:t>16.0%</a:t>
                      </a:r>
                      <a:endParaRPr lang="en-US" sz="1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72.0%</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12.0%</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25</a:t>
                      </a:r>
                      <a:endParaRPr lang="en-US" sz="1800" b="0" i="0" u="none" strike="noStrike">
                        <a:solidFill>
                          <a:srgbClr val="000000"/>
                        </a:solidFill>
                        <a:effectLst/>
                        <a:latin typeface="Arial" panose="020B0604020202020204" pitchFamily="34" charset="0"/>
                      </a:endParaRPr>
                    </a:p>
                  </a:txBody>
                  <a:tcPr marL="0" marR="0" marT="0" marB="0" anchor="ctr"/>
                </a:tc>
              </a:tr>
              <a:tr h="419733">
                <a:tc>
                  <a:txBody>
                    <a:bodyPr/>
                    <a:lstStyle/>
                    <a:p>
                      <a:pPr algn="ctr" fontAlgn="b"/>
                      <a:r>
                        <a:rPr lang="en-US" sz="1400" u="none" strike="noStrike">
                          <a:effectLst/>
                        </a:rPr>
                        <a:t>Red Deer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n-US" sz="1800" u="none" strike="noStrike">
                          <a:effectLst/>
                        </a:rPr>
                        <a:t>0.0%</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dirty="0">
                          <a:effectLst/>
                        </a:rPr>
                        <a:t>14.3%</a:t>
                      </a:r>
                      <a:endParaRPr lang="en-US" sz="1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dirty="0">
                          <a:effectLst/>
                        </a:rPr>
                        <a:t>67.1%</a:t>
                      </a:r>
                      <a:endParaRPr lang="en-US" sz="1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18.6%</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70</a:t>
                      </a:r>
                      <a:endParaRPr lang="en-US" sz="1800" b="0" i="0" u="none" strike="noStrike">
                        <a:solidFill>
                          <a:srgbClr val="000000"/>
                        </a:solidFill>
                        <a:effectLst/>
                        <a:latin typeface="Arial" panose="020B0604020202020204" pitchFamily="34" charset="0"/>
                      </a:endParaRPr>
                    </a:p>
                  </a:txBody>
                  <a:tcPr marL="0" marR="0" marT="0" marB="0" anchor="ctr"/>
                </a:tc>
              </a:tr>
              <a:tr h="419733">
                <a:tc>
                  <a:txBody>
                    <a:bodyPr/>
                    <a:lstStyle/>
                    <a:p>
                      <a:pPr algn="ctr" fontAlgn="b"/>
                      <a:r>
                        <a:rPr lang="en-US" sz="1400" u="none" strike="noStrike">
                          <a:effectLst/>
                        </a:rPr>
                        <a:t>Middlebury</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n-US" sz="1800" u="none" strike="noStrike">
                          <a:effectLst/>
                        </a:rPr>
                        <a:t>1.1%</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10.6%</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dirty="0">
                          <a:effectLst/>
                        </a:rPr>
                        <a:t>66.0%</a:t>
                      </a:r>
                      <a:endParaRPr lang="en-US" sz="1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22.3%</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95</a:t>
                      </a:r>
                      <a:endParaRPr lang="en-US" sz="1800" b="0" i="0" u="none" strike="noStrike">
                        <a:solidFill>
                          <a:srgbClr val="000000"/>
                        </a:solidFill>
                        <a:effectLst/>
                        <a:latin typeface="Arial" panose="020B0604020202020204" pitchFamily="34" charset="0"/>
                      </a:endParaRPr>
                    </a:p>
                  </a:txBody>
                  <a:tcPr marL="0" marR="0" marT="0" marB="0" anchor="ctr"/>
                </a:tc>
              </a:tr>
              <a:tr h="419733">
                <a:tc>
                  <a:txBody>
                    <a:bodyPr/>
                    <a:lstStyle/>
                    <a:p>
                      <a:pPr algn="ctr" fontAlgn="b"/>
                      <a:r>
                        <a:rPr lang="en-US" sz="1400" u="none" strike="noStrike">
                          <a:effectLst/>
                        </a:rPr>
                        <a:t>Era Leader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n-US" sz="1800" u="none" strike="noStrike" dirty="0">
                          <a:effectLst/>
                        </a:rPr>
                        <a:t>5.7%</a:t>
                      </a:r>
                      <a:endParaRPr lang="en-US" sz="1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20.0%</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dirty="0">
                          <a:effectLst/>
                        </a:rPr>
                        <a:t>57.1%</a:t>
                      </a:r>
                      <a:endParaRPr lang="en-US" sz="1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17.1%</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35</a:t>
                      </a:r>
                      <a:endParaRPr lang="en-US" sz="1800" b="0" i="0" u="none" strike="noStrike">
                        <a:solidFill>
                          <a:srgbClr val="000000"/>
                        </a:solidFill>
                        <a:effectLst/>
                        <a:latin typeface="Arial" panose="020B0604020202020204" pitchFamily="34" charset="0"/>
                      </a:endParaRPr>
                    </a:p>
                  </a:txBody>
                  <a:tcPr marL="0" marR="0" marT="0" marB="0" anchor="ctr"/>
                </a:tc>
              </a:tr>
              <a:tr h="419733">
                <a:tc>
                  <a:txBody>
                    <a:bodyPr/>
                    <a:lstStyle/>
                    <a:p>
                      <a:pPr algn="ctr" fontAlgn="b"/>
                      <a:r>
                        <a:rPr lang="en-US" sz="1400" u="none" strike="noStrike">
                          <a:effectLst/>
                        </a:rPr>
                        <a:t>Big Stone Gap</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n-US" sz="1800" u="none" strike="noStrike">
                          <a:effectLst/>
                        </a:rPr>
                        <a:t>3.3%</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16.4%</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57.4%</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dirty="0">
                          <a:effectLst/>
                        </a:rPr>
                        <a:t>23.0%</a:t>
                      </a:r>
                      <a:endParaRPr lang="en-US" sz="1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122</a:t>
                      </a:r>
                      <a:endParaRPr lang="en-US" sz="1800" b="0" i="0" u="none" strike="noStrike">
                        <a:solidFill>
                          <a:srgbClr val="000000"/>
                        </a:solidFill>
                        <a:effectLst/>
                        <a:latin typeface="Arial" panose="020B0604020202020204" pitchFamily="34" charset="0"/>
                      </a:endParaRPr>
                    </a:p>
                  </a:txBody>
                  <a:tcPr marL="0" marR="0" marT="0" marB="0" anchor="ctr"/>
                </a:tc>
              </a:tr>
              <a:tr h="419733">
                <a:tc>
                  <a:txBody>
                    <a:bodyPr/>
                    <a:lstStyle/>
                    <a:p>
                      <a:pPr algn="ctr" fontAlgn="b"/>
                      <a:r>
                        <a:rPr lang="en-US" sz="1400" u="none" strike="noStrike">
                          <a:effectLst/>
                        </a:rPr>
                        <a:t>All Titles</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n-US" sz="1800" u="none" strike="noStrike">
                          <a:effectLst/>
                        </a:rPr>
                        <a:t>1.5%</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16.3%</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a:effectLst/>
                        </a:rPr>
                        <a:t>61.0%</a:t>
                      </a:r>
                      <a:endParaRPr lang="en-US" sz="18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dirty="0">
                          <a:effectLst/>
                        </a:rPr>
                        <a:t>21.2%</a:t>
                      </a:r>
                      <a:endParaRPr lang="en-US" sz="18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en-US" sz="1800" u="none" strike="noStrike" dirty="0">
                          <a:effectLst/>
                        </a:rPr>
                        <a:t>723</a:t>
                      </a:r>
                      <a:endParaRPr lang="en-US" sz="1800" b="0" i="0" u="none" strike="noStrike" dirty="0">
                        <a:solidFill>
                          <a:srgbClr val="000000"/>
                        </a:solidFill>
                        <a:effectLst/>
                        <a:latin typeface="Arial" panose="020B0604020202020204" pitchFamily="34" charset="0"/>
                      </a:endParaRPr>
                    </a:p>
                  </a:txBody>
                  <a:tcPr marL="0" marR="0" marT="0" marB="0" anchor="ctr"/>
                </a:tc>
              </a:tr>
            </a:tbl>
          </a:graphicData>
        </a:graphic>
      </p:graphicFrame>
    </p:spTree>
    <p:extLst>
      <p:ext uri="{BB962C8B-B14F-4D97-AF65-F5344CB8AC3E}">
        <p14:creationId xmlns:p14="http://schemas.microsoft.com/office/powerpoint/2010/main" val="173992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628650" y="1053193"/>
          <a:ext cx="7886700" cy="47026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77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43400" y="2896935"/>
            <a:ext cx="4114800" cy="3139321"/>
          </a:xfrm>
          <a:prstGeom prst="rect">
            <a:avLst/>
          </a:prstGeom>
        </p:spPr>
        <p:txBody>
          <a:bodyPr wrap="square">
            <a:spAutoFit/>
          </a:bodyPr>
          <a:lstStyle/>
          <a:p>
            <a:r>
              <a:rPr lang="en-US" dirty="0">
                <a:latin typeface="Tahoma" panose="020B0604030504040204" pitchFamily="34" charset="0"/>
                <a:ea typeface="Tahoma" panose="020B0604030504040204" pitchFamily="34" charset="0"/>
                <a:cs typeface="Tahoma" panose="020B0604030504040204" pitchFamily="34" charset="0"/>
              </a:rPr>
              <a:t>Particularly did the mining</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and lumber sections of the</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southwestern counties suffer,</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though the Stair Health Hoard</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acted with amazing celerity in</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establishing emergency </a:t>
            </a:r>
            <a:r>
              <a:rPr lang="en-US" dirty="0" err="1">
                <a:latin typeface="Tahoma" panose="020B0604030504040204" pitchFamily="34" charset="0"/>
                <a:ea typeface="Tahoma" panose="020B0604030504040204" pitchFamily="34" charset="0"/>
                <a:cs typeface="Tahoma" panose="020B0604030504040204" pitchFamily="34" charset="0"/>
              </a:rPr>
              <a:t>bos</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r>
              <a:rPr lang="en-US" dirty="0" err="1">
                <a:latin typeface="Tahoma" panose="020B0604030504040204" pitchFamily="34" charset="0"/>
                <a:ea typeface="Tahoma" panose="020B0604030504040204" pitchFamily="34" charset="0"/>
                <a:cs typeface="Tahoma" panose="020B0604030504040204" pitchFamily="34" charset="0"/>
              </a:rPr>
              <a:t>pitals</a:t>
            </a:r>
            <a:r>
              <a:rPr lang="en-US" dirty="0">
                <a:latin typeface="Tahoma" panose="020B0604030504040204" pitchFamily="34" charset="0"/>
                <a:ea typeface="Tahoma" panose="020B0604030504040204" pitchFamily="34" charset="0"/>
                <a:cs typeface="Tahoma" panose="020B0604030504040204" pitchFamily="34" charset="0"/>
              </a:rPr>
              <a:t> where the need of outside</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help seemed most pressing. De?</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spite the </a:t>
            </a:r>
            <a:r>
              <a:rPr lang="en-US" dirty="0" err="1">
                <a:latin typeface="Tahoma" panose="020B0604030504040204" pitchFamily="34" charset="0"/>
                <a:ea typeface="Tahoma" panose="020B0604030504040204" pitchFamily="34" charset="0"/>
                <a:cs typeface="Tahoma" panose="020B0604030504040204" pitchFamily="34" charset="0"/>
              </a:rPr>
              <a:t>lino</a:t>
            </a:r>
            <a:r>
              <a:rPr lang="en-US" dirty="0">
                <a:latin typeface="Tahoma" panose="020B0604030504040204" pitchFamily="34" charset="0"/>
                <a:ea typeface="Tahoma" panose="020B0604030504040204" pitchFamily="34" charset="0"/>
                <a:cs typeface="Tahoma" panose="020B0604030504040204" pitchFamily="34" charset="0"/>
              </a:rPr>
              <a:t> organization of</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these institutions and the zeal</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with which their attaches la?</a:t>
            </a:r>
          </a:p>
        </p:txBody>
      </p:sp>
      <p:sp>
        <p:nvSpPr>
          <p:cNvPr id="4" name="Rectangle 3"/>
          <p:cNvSpPr/>
          <p:nvPr/>
        </p:nvSpPr>
        <p:spPr>
          <a:xfrm>
            <a:off x="457200" y="990600"/>
            <a:ext cx="4572000" cy="5078313"/>
          </a:xfrm>
          <a:prstGeom prst="rect">
            <a:avLst/>
          </a:prstGeom>
        </p:spPr>
        <p:txBody>
          <a:bodyPr>
            <a:spAutoFit/>
          </a:bodyPr>
          <a:lstStyle/>
          <a:p>
            <a:r>
              <a:rPr lang="en-US" dirty="0">
                <a:latin typeface="Tahoma" panose="020B0604030504040204" pitchFamily="34" charset="0"/>
                <a:ea typeface="Tahoma" panose="020B0604030504040204" pitchFamily="34" charset="0"/>
                <a:cs typeface="Tahoma" panose="020B0604030504040204" pitchFamily="34" charset="0"/>
              </a:rPr>
              <a:t>FLEW ON THE WINGS</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OF DEATH TO THE HILLS</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State Board of Health Re-j</a:t>
            </a:r>
            <a:br>
              <a:rPr lang="en-US" dirty="0">
                <a:latin typeface="Tahoma" panose="020B0604030504040204" pitchFamily="34" charset="0"/>
                <a:ea typeface="Tahoma" panose="020B0604030504040204" pitchFamily="34" charset="0"/>
                <a:cs typeface="Tahoma" panose="020B0604030504040204" pitchFamily="34" charset="0"/>
              </a:rPr>
            </a:br>
            <a:r>
              <a:rPr lang="en-US" dirty="0" err="1">
                <a:latin typeface="Tahoma" panose="020B0604030504040204" pitchFamily="34" charset="0"/>
                <a:ea typeface="Tahoma" panose="020B0604030504040204" pitchFamily="34" charset="0"/>
                <a:cs typeface="Tahoma" panose="020B0604030504040204" pitchFamily="34" charset="0"/>
              </a:rPr>
              <a:t>ceivcs</a:t>
            </a:r>
            <a:r>
              <a:rPr lang="en-US" dirty="0">
                <a:latin typeface="Tahoma" panose="020B0604030504040204" pitchFamily="34" charset="0"/>
                <a:ea typeface="Tahoma" panose="020B0604030504040204" pitchFamily="34" charset="0"/>
                <a:cs typeface="Tahoma" panose="020B0604030504040204" pitchFamily="34" charset="0"/>
              </a:rPr>
              <a:t> Heart-Rending Re?</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ports of Grippe's </a:t>
            </a:r>
            <a:r>
              <a:rPr lang="en-US" dirty="0" err="1">
                <a:latin typeface="Tahoma" panose="020B0604030504040204" pitchFamily="34" charset="0"/>
                <a:ea typeface="Tahoma" panose="020B0604030504040204" pitchFamily="34" charset="0"/>
                <a:cs typeface="Tahoma" panose="020B0604030504040204" pitchFamily="34" charset="0"/>
              </a:rPr>
              <a:t>Rav</a:t>
            </a:r>
            <a:r>
              <a:rPr lang="en-US" dirty="0">
                <a:latin typeface="Tahoma" panose="020B0604030504040204" pitchFamily="34" charset="0"/>
                <a:ea typeface="Tahoma" panose="020B0604030504040204" pitchFamily="34" charset="0"/>
                <a:cs typeface="Tahoma" panose="020B0604030504040204" pitchFamily="34" charset="0"/>
              </a:rPr>
              <a:t>?</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ages in Southwest</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Virginia.</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Richmond, Va., Nov. </a:t>
            </a:r>
            <a:r>
              <a:rPr lang="en-US" dirty="0" err="1">
                <a:latin typeface="Tahoma" panose="020B0604030504040204" pitchFamily="34" charset="0"/>
                <a:ea typeface="Tahoma" panose="020B0604030504040204" pitchFamily="34" charset="0"/>
                <a:cs typeface="Tahoma" panose="020B0604030504040204" pitchFamily="34" charset="0"/>
              </a:rPr>
              <a:t>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t.?It</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ii hardly likely that the general</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public will over realize the ox</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tent of </a:t>
            </a:r>
            <a:r>
              <a:rPr lang="en-US" dirty="0" err="1">
                <a:latin typeface="Tahoma" panose="020B0604030504040204" pitchFamily="34" charset="0"/>
                <a:ea typeface="Tahoma" panose="020B0604030504040204" pitchFamily="34" charset="0"/>
                <a:cs typeface="Tahoma" panose="020B0604030504040204" pitchFamily="34" charset="0"/>
              </a:rPr>
              <a:t>tlio</a:t>
            </a:r>
            <a:r>
              <a:rPr lang="en-US" dirty="0">
                <a:latin typeface="Tahoma" panose="020B0604030504040204" pitchFamily="34" charset="0"/>
                <a:ea typeface="Tahoma" panose="020B0604030504040204" pitchFamily="34" charset="0"/>
                <a:cs typeface="Tahoma" panose="020B0604030504040204" pitchFamily="34" charset="0"/>
              </a:rPr>
              <a:t> Buffering und </a:t>
            </a:r>
            <a:r>
              <a:rPr lang="en-US" dirty="0" err="1">
                <a:latin typeface="Tahoma" panose="020B0604030504040204" pitchFamily="34" charset="0"/>
                <a:ea typeface="Tahoma" panose="020B0604030504040204" pitchFamily="34" charset="0"/>
                <a:cs typeface="Tahoma" panose="020B0604030504040204" pitchFamily="34" charset="0"/>
              </a:rPr>
              <a:t>thu</a:t>
            </a:r>
            <a:r>
              <a:rPr lang="en-US" dirty="0">
                <a:latin typeface="Tahoma" panose="020B0604030504040204" pitchFamily="34" charset="0"/>
                <a:ea typeface="Tahoma" panose="020B0604030504040204" pitchFamily="34" charset="0"/>
                <a:cs typeface="Tahoma" panose="020B0604030504040204" pitchFamily="34" charset="0"/>
              </a:rPr>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anguish caused by the Spanish</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influenza in some of </a:t>
            </a:r>
            <a:r>
              <a:rPr lang="en-US" dirty="0" err="1">
                <a:latin typeface="Tahoma" panose="020B0604030504040204" pitchFamily="34" charset="0"/>
                <a:ea typeface="Tahoma" panose="020B0604030504040204" pitchFamily="34" charset="0"/>
                <a:cs typeface="Tahoma" panose="020B0604030504040204" pitchFamily="34" charset="0"/>
              </a:rPr>
              <a:t>thu</a:t>
            </a:r>
            <a:r>
              <a:rPr lang="en-US" dirty="0">
                <a:latin typeface="Tahoma" panose="020B0604030504040204" pitchFamily="34" charset="0"/>
                <a:ea typeface="Tahoma" panose="020B0604030504040204" pitchFamily="34" charset="0"/>
                <a:cs typeface="Tahoma" panose="020B0604030504040204" pitchFamily="34" charset="0"/>
              </a:rPr>
              <a:t> more</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remote mountain communities</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of Virginia where the frightful</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malady raged with a degree of</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severity which is difficult to</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explain.</a:t>
            </a:r>
          </a:p>
        </p:txBody>
      </p:sp>
      <p:sp>
        <p:nvSpPr>
          <p:cNvPr id="8" name="Title 1"/>
          <p:cNvSpPr>
            <a:spLocks noGrp="1"/>
          </p:cNvSpPr>
          <p:nvPr>
            <p:ph type="title"/>
          </p:nvPr>
        </p:nvSpPr>
        <p:spPr>
          <a:xfrm>
            <a:off x="3733800" y="274638"/>
            <a:ext cx="4953000" cy="1143000"/>
          </a:xfrm>
        </p:spPr>
        <p:txBody>
          <a:bodyPr/>
          <a:lstStyle/>
          <a:p>
            <a:r>
              <a:rPr lang="en-US" dirty="0" smtClean="0"/>
              <a:t>Bad OCR</a:t>
            </a:r>
            <a:endParaRPr lang="en-US" dirty="0"/>
          </a:p>
        </p:txBody>
      </p:sp>
    </p:spTree>
    <p:extLst>
      <p:ext uri="{BB962C8B-B14F-4D97-AF65-F5344CB8AC3E}">
        <p14:creationId xmlns:p14="http://schemas.microsoft.com/office/powerpoint/2010/main" val="3340367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latin typeface="Tahoma" pitchFamily="34" charset="0"/>
                <a:ea typeface="Tahoma" pitchFamily="34" charset="0"/>
                <a:cs typeface="Tahoma" pitchFamily="34" charset="0"/>
              </a:rPr>
              <a:t>Issues with Tone </a:t>
            </a:r>
            <a:r>
              <a:rPr lang="en-US" sz="1800" dirty="0" smtClean="0">
                <a:latin typeface="Tahoma" pitchFamily="34" charset="0"/>
                <a:ea typeface="Tahoma" pitchFamily="34" charset="0"/>
                <a:cs typeface="Tahoma" pitchFamily="34" charset="0"/>
              </a:rPr>
              <a:t>Classification</a:t>
            </a:r>
            <a:endParaRPr lang="en-US" sz="1800"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p:txBody>
          <a:bodyPr/>
          <a:lstStyle/>
          <a:p>
            <a:r>
              <a:rPr lang="en-US" sz="1800" dirty="0" smtClean="0">
                <a:latin typeface="Tahoma" pitchFamily="34" charset="0"/>
                <a:ea typeface="Tahoma" pitchFamily="34" charset="0"/>
                <a:cs typeface="Tahoma" pitchFamily="34" charset="0"/>
              </a:rPr>
              <a:t>Substantial time </a:t>
            </a:r>
            <a:r>
              <a:rPr lang="en-US" sz="1800" dirty="0">
                <a:latin typeface="Tahoma" pitchFamily="34" charset="0"/>
                <a:ea typeface="Tahoma" pitchFamily="34" charset="0"/>
                <a:cs typeface="Tahoma" pitchFamily="34" charset="0"/>
              </a:rPr>
              <a:t>needed to prepare </a:t>
            </a:r>
            <a:r>
              <a:rPr lang="en-US" sz="1800" dirty="0" smtClean="0">
                <a:latin typeface="Tahoma" pitchFamily="34" charset="0"/>
                <a:ea typeface="Tahoma" pitchFamily="34" charset="0"/>
                <a:cs typeface="Tahoma" pitchFamily="34" charset="0"/>
              </a:rPr>
              <a:t>text</a:t>
            </a:r>
          </a:p>
          <a:p>
            <a:pPr lvl="1"/>
            <a:r>
              <a:rPr lang="en-US" sz="1800" dirty="0" smtClean="0">
                <a:latin typeface="Tahoma" pitchFamily="34" charset="0"/>
                <a:ea typeface="Tahoma" pitchFamily="34" charset="0"/>
                <a:cs typeface="Tahoma" pitchFamily="34" charset="0"/>
              </a:rPr>
              <a:t>Identify relevant articles</a:t>
            </a:r>
          </a:p>
          <a:p>
            <a:pPr lvl="1"/>
            <a:r>
              <a:rPr lang="en-US" sz="1800" dirty="0" smtClean="0">
                <a:latin typeface="Tahoma" pitchFamily="34" charset="0"/>
                <a:ea typeface="Tahoma" pitchFamily="34" charset="0"/>
                <a:cs typeface="Tahoma" pitchFamily="34" charset="0"/>
              </a:rPr>
              <a:t>Transcribe text / correct OCR</a:t>
            </a:r>
          </a:p>
          <a:p>
            <a:pPr lvl="1"/>
            <a:r>
              <a:rPr lang="en-US" sz="1800" dirty="0" smtClean="0">
                <a:latin typeface="Tahoma" pitchFamily="34" charset="0"/>
                <a:ea typeface="Tahoma" pitchFamily="34" charset="0"/>
                <a:cs typeface="Tahoma" pitchFamily="34" charset="0"/>
              </a:rPr>
              <a:t>Separate text into sentences</a:t>
            </a:r>
            <a:endParaRPr lang="en-US" sz="1800" dirty="0">
              <a:latin typeface="Tahoma" pitchFamily="34" charset="0"/>
              <a:ea typeface="Tahoma" pitchFamily="34" charset="0"/>
              <a:cs typeface="Tahoma" pitchFamily="34" charset="0"/>
            </a:endParaRPr>
          </a:p>
          <a:p>
            <a:r>
              <a:rPr lang="en-US" sz="1800" dirty="0" smtClean="0">
                <a:latin typeface="Tahoma" pitchFamily="34" charset="0"/>
                <a:ea typeface="Tahoma" pitchFamily="34" charset="0"/>
                <a:cs typeface="Tahoma" pitchFamily="34" charset="0"/>
              </a:rPr>
              <a:t>(</a:t>
            </a:r>
            <a:r>
              <a:rPr lang="en-US" sz="1800" dirty="0">
                <a:latin typeface="Tahoma" pitchFamily="34" charset="0"/>
                <a:ea typeface="Tahoma" pitchFamily="34" charset="0"/>
                <a:cs typeface="Tahoma" pitchFamily="34" charset="0"/>
              </a:rPr>
              <a:t>Dis)agreement among coders</a:t>
            </a:r>
          </a:p>
          <a:p>
            <a:r>
              <a:rPr lang="en-US" sz="1800" dirty="0" smtClean="0">
                <a:latin typeface="Tahoma" pitchFamily="34" charset="0"/>
                <a:ea typeface="Tahoma" pitchFamily="34" charset="0"/>
                <a:cs typeface="Tahoma" pitchFamily="34" charset="0"/>
              </a:rPr>
              <a:t>Level </a:t>
            </a:r>
            <a:r>
              <a:rPr lang="en-US" sz="1800" dirty="0">
                <a:latin typeface="Tahoma" pitchFamily="34" charset="0"/>
                <a:ea typeface="Tahoma" pitchFamily="34" charset="0"/>
                <a:cs typeface="Tahoma" pitchFamily="34" charset="0"/>
              </a:rPr>
              <a:t>of analysis: phrase, sentence, or article</a:t>
            </a:r>
          </a:p>
          <a:p>
            <a:r>
              <a:rPr lang="en-US" sz="1800" dirty="0">
                <a:latin typeface="Tahoma" pitchFamily="34" charset="0"/>
                <a:ea typeface="Tahoma" pitchFamily="34" charset="0"/>
                <a:cs typeface="Tahoma" pitchFamily="34" charset="0"/>
              </a:rPr>
              <a:t>Limited number of newspapers available for text mining (Chronicling America and Peel’s Prairie Provinces)</a:t>
            </a:r>
          </a:p>
          <a:p>
            <a:r>
              <a:rPr lang="en-US" sz="1800" dirty="0">
                <a:latin typeface="Tahoma" pitchFamily="34" charset="0"/>
                <a:ea typeface="Tahoma" pitchFamily="34" charset="0"/>
                <a:cs typeface="Tahoma" pitchFamily="34" charset="0"/>
              </a:rPr>
              <a:t>Accuracy rate of the classifier</a:t>
            </a:r>
          </a:p>
          <a:p>
            <a:r>
              <a:rPr lang="en-US" sz="1800" dirty="0">
                <a:latin typeface="Tahoma" pitchFamily="34" charset="0"/>
                <a:ea typeface="Tahoma" pitchFamily="34" charset="0"/>
                <a:cs typeface="Tahoma" pitchFamily="34" charset="0"/>
              </a:rPr>
              <a:t>Balancing precision with scale</a:t>
            </a:r>
          </a:p>
          <a:p>
            <a:endParaRPr lang="en-US" dirty="0"/>
          </a:p>
        </p:txBody>
      </p:sp>
    </p:spTree>
    <p:extLst>
      <p:ext uri="{BB962C8B-B14F-4D97-AF65-F5344CB8AC3E}">
        <p14:creationId xmlns:p14="http://schemas.microsoft.com/office/powerpoint/2010/main" val="3847221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Triangle 7"/>
          <p:cNvSpPr/>
          <p:nvPr/>
        </p:nvSpPr>
        <p:spPr>
          <a:xfrm>
            <a:off x="-76200" y="5334000"/>
            <a:ext cx="1752600" cy="1600200"/>
          </a:xfrm>
          <a:prstGeom prst="rtTriangle">
            <a:avLst/>
          </a:prstGeom>
          <a:gradFill flip="none" rotWithShape="1">
            <a:gsLst>
              <a:gs pos="0">
                <a:srgbClr val="90141D">
                  <a:shade val="30000"/>
                  <a:satMod val="115000"/>
                  <a:alpha val="53000"/>
                </a:srgbClr>
              </a:gs>
              <a:gs pos="50000">
                <a:srgbClr val="90141D">
                  <a:shade val="67500"/>
                  <a:satMod val="115000"/>
                </a:srgbClr>
              </a:gs>
              <a:gs pos="100000">
                <a:srgbClr val="90141D">
                  <a:shade val="100000"/>
                  <a:satMod val="115000"/>
                </a:srgbClr>
              </a:gs>
            </a:gsLst>
            <a:lin ang="18900000" scaled="1"/>
            <a:tileRect/>
          </a:gradFill>
          <a:ln>
            <a:solidFill>
              <a:srgbClr val="90141D"/>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76200"/>
            <a:ext cx="8915400" cy="1143000"/>
          </a:xfrm>
        </p:spPr>
        <p:txBody>
          <a:bodyPr>
            <a:normAutofit/>
          </a:bodyPr>
          <a:lstStyle/>
          <a:p>
            <a:r>
              <a:rPr lang="en-US" b="1" dirty="0" smtClean="0"/>
              <a:t>Visualizations: Tag Clouds</a:t>
            </a:r>
            <a:endParaRPr lang="en-US" b="1" dirty="0"/>
          </a:p>
        </p:txBody>
      </p:sp>
      <p:pic>
        <p:nvPicPr>
          <p:cNvPr id="4" name="Picture 3"/>
          <p:cNvPicPr/>
          <p:nvPr/>
        </p:nvPicPr>
        <p:blipFill>
          <a:blip r:embed="rId2" cstate="print"/>
          <a:srcRect l="61349" t="26990" r="-44" b="25259"/>
          <a:stretch>
            <a:fillRect/>
          </a:stretch>
        </p:blipFill>
        <p:spPr bwMode="auto">
          <a:xfrm>
            <a:off x="76201" y="1447800"/>
            <a:ext cx="8991599" cy="5334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a:off x="-76200" y="5334000"/>
            <a:ext cx="1752600" cy="1600200"/>
          </a:xfrm>
          <a:prstGeom prst="rtTriangle">
            <a:avLst/>
          </a:prstGeom>
          <a:gradFill flip="none" rotWithShape="1">
            <a:gsLst>
              <a:gs pos="0">
                <a:srgbClr val="90141D">
                  <a:shade val="30000"/>
                  <a:satMod val="115000"/>
                  <a:alpha val="53000"/>
                </a:srgbClr>
              </a:gs>
              <a:gs pos="50000">
                <a:srgbClr val="90141D">
                  <a:shade val="67500"/>
                  <a:satMod val="115000"/>
                </a:srgbClr>
              </a:gs>
              <a:gs pos="100000">
                <a:srgbClr val="90141D">
                  <a:shade val="100000"/>
                  <a:satMod val="115000"/>
                </a:srgbClr>
              </a:gs>
            </a:gsLst>
            <a:lin ang="18900000" scaled="1"/>
            <a:tileRect/>
          </a:gradFill>
          <a:ln>
            <a:solidFill>
              <a:srgbClr val="90141D"/>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76200"/>
            <a:ext cx="8839200" cy="1143000"/>
          </a:xfrm>
        </p:spPr>
        <p:txBody>
          <a:bodyPr>
            <a:normAutofit/>
          </a:bodyPr>
          <a:lstStyle/>
          <a:p>
            <a:r>
              <a:rPr lang="en-US" b="1" dirty="0" smtClean="0"/>
              <a:t>Visualizations: </a:t>
            </a:r>
            <a:r>
              <a:rPr lang="en-US" b="1" dirty="0" err="1" smtClean="0"/>
              <a:t>ThemeDelta</a:t>
            </a:r>
            <a:endParaRPr lang="en-US" b="1" dirty="0"/>
          </a:p>
        </p:txBody>
      </p:sp>
      <p:pic>
        <p:nvPicPr>
          <p:cNvPr id="4" name="Picture 3"/>
          <p:cNvPicPr/>
          <p:nvPr/>
        </p:nvPicPr>
        <p:blipFill>
          <a:blip r:embed="rId2" cstate="print"/>
          <a:srcRect l="55940" t="24746" r="561" b="8771"/>
          <a:stretch>
            <a:fillRect/>
          </a:stretch>
        </p:blipFill>
        <p:spPr bwMode="auto">
          <a:xfrm>
            <a:off x="0" y="1219200"/>
            <a:ext cx="9067800" cy="55626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srcRect l="8173" t="20069" r="63556" b="25122"/>
          <a:stretch>
            <a:fillRect/>
          </a:stretch>
        </p:blipFill>
        <p:spPr bwMode="auto">
          <a:xfrm>
            <a:off x="304800" y="990600"/>
            <a:ext cx="8534399" cy="5715000"/>
          </a:xfrm>
          <a:prstGeom prst="rect">
            <a:avLst/>
          </a:prstGeom>
          <a:noFill/>
          <a:ln w="9525">
            <a:noFill/>
            <a:miter lim="800000"/>
            <a:headEnd/>
            <a:tailEnd/>
          </a:ln>
          <a:effectLst>
            <a:softEdge rad="63500"/>
          </a:effectLst>
        </p:spPr>
      </p:pic>
      <p:sp>
        <p:nvSpPr>
          <p:cNvPr id="6" name="Title 5"/>
          <p:cNvSpPr>
            <a:spLocks noGrp="1"/>
          </p:cNvSpPr>
          <p:nvPr>
            <p:ph type="title"/>
          </p:nvPr>
        </p:nvSpPr>
        <p:spPr>
          <a:xfrm>
            <a:off x="76200" y="76200"/>
            <a:ext cx="8839200" cy="762000"/>
          </a:xfrm>
        </p:spPr>
        <p:txBody>
          <a:bodyPr>
            <a:normAutofit/>
          </a:bodyPr>
          <a:lstStyle/>
          <a:p>
            <a:r>
              <a:rPr lang="en-US" sz="3600" b="1" dirty="0" smtClean="0"/>
              <a:t>Visualizations: Word Frequency Lists</a:t>
            </a:r>
            <a:endParaRPr lang="en-US"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001000" cy="6019800"/>
          </a:xfrm>
        </p:spPr>
        <p:txBody>
          <a:bodyPr>
            <a:normAutofit fontScale="62500" lnSpcReduction="20000"/>
          </a:bodyPr>
          <a:lstStyle/>
          <a:p>
            <a:pPr algn="ctr">
              <a:buNone/>
            </a:pPr>
            <a:r>
              <a:rPr lang="en-US" b="1" dirty="0" smtClean="0"/>
              <a:t>“An Epidemiology of Information: </a:t>
            </a:r>
          </a:p>
          <a:p>
            <a:pPr algn="ctr">
              <a:buNone/>
            </a:pPr>
            <a:r>
              <a:rPr lang="en-US" b="1" dirty="0" smtClean="0"/>
              <a:t>New Methods for Interpreting Disease and Data”</a:t>
            </a:r>
          </a:p>
          <a:p>
            <a:pPr algn="ctr">
              <a:buNone/>
            </a:pPr>
            <a:r>
              <a:rPr lang="en-US" b="1" dirty="0" smtClean="0"/>
              <a:t>A Digging into Data Research Symposium—October 17, 2013</a:t>
            </a:r>
          </a:p>
          <a:p>
            <a:pPr algn="ctr">
              <a:buNone/>
            </a:pPr>
            <a:r>
              <a:rPr lang="en-US" dirty="0" smtClean="0"/>
              <a:t>Virginia Tech Research Center – Arlington</a:t>
            </a:r>
          </a:p>
          <a:p>
            <a:pPr algn="ctr">
              <a:buNone/>
            </a:pPr>
            <a:r>
              <a:rPr lang="en-US" dirty="0" smtClean="0"/>
              <a:t>Broadcast to Virginia Bioinformatics Institute, Blacksburg Campus</a:t>
            </a:r>
          </a:p>
          <a:p>
            <a:pPr algn="ctr">
              <a:buNone/>
            </a:pPr>
            <a:r>
              <a:rPr lang="en-US" dirty="0" smtClean="0"/>
              <a:t>Co-sponsored by US National Endowment for </a:t>
            </a:r>
            <a:r>
              <a:rPr lang="en-US" smtClean="0"/>
              <a:t>the Humanities Office </a:t>
            </a:r>
            <a:r>
              <a:rPr lang="en-US" dirty="0" smtClean="0"/>
              <a:t>of Digital Humanities and the History of Medicine Division National Library of Medicine National Institutes of Health</a:t>
            </a:r>
          </a:p>
          <a:p>
            <a:pPr algn="ctr">
              <a:buNone/>
            </a:pPr>
            <a:endParaRPr lang="en-US" dirty="0" smtClean="0"/>
          </a:p>
          <a:p>
            <a:pPr>
              <a:buNone/>
            </a:pPr>
            <a:r>
              <a:rPr lang="en-US" dirty="0" smtClean="0"/>
              <a:t>Presentation: The Epidemiology of Information: Alternative Analytics for Public Health—Focus on Historical Interpretation</a:t>
            </a:r>
          </a:p>
          <a:p>
            <a:pPr>
              <a:buNone/>
            </a:pPr>
            <a:r>
              <a:rPr lang="en-US" dirty="0" smtClean="0"/>
              <a:t>Presentation: The Epidemiology of Information: New Methods, New Challenges, New Opportunities—Focus on Methods and Rhetoric</a:t>
            </a:r>
          </a:p>
          <a:p>
            <a:pPr>
              <a:buNone/>
            </a:pPr>
            <a:r>
              <a:rPr lang="en-US" b="1" dirty="0" smtClean="0">
                <a:solidFill>
                  <a:srgbClr val="FF0000"/>
                </a:solidFill>
              </a:rPr>
              <a:t>Keynote: Hunting the 1918 Influenza Virus: Then and Now and Tomorrow – David </a:t>
            </a:r>
            <a:r>
              <a:rPr lang="en-US" b="1" dirty="0" err="1" smtClean="0">
                <a:solidFill>
                  <a:srgbClr val="FF0000"/>
                </a:solidFill>
              </a:rPr>
              <a:t>Morens</a:t>
            </a:r>
            <a:r>
              <a:rPr lang="en-US" b="1" dirty="0" smtClean="0">
                <a:solidFill>
                  <a:srgbClr val="FF0000"/>
                </a:solidFill>
              </a:rPr>
              <a:t>, NIAID, and Jeffrey </a:t>
            </a:r>
            <a:r>
              <a:rPr lang="en-US" b="1" dirty="0" err="1" smtClean="0">
                <a:solidFill>
                  <a:srgbClr val="FF0000"/>
                </a:solidFill>
              </a:rPr>
              <a:t>Taubenberger</a:t>
            </a:r>
            <a:r>
              <a:rPr lang="en-US" b="1" dirty="0" smtClean="0">
                <a:solidFill>
                  <a:srgbClr val="FF0000"/>
                </a:solidFill>
              </a:rPr>
              <a:t>, NIAID</a:t>
            </a:r>
          </a:p>
          <a:p>
            <a:pPr>
              <a:buNone/>
            </a:pPr>
            <a:r>
              <a:rPr lang="en-US" dirty="0" smtClean="0"/>
              <a:t>Panel: Implications: Considering the Spanish Flu, Data Mining, and the Transforming World of Epidemic Disease and Documentary Traces</a:t>
            </a:r>
          </a:p>
          <a:p>
            <a:pPr>
              <a:buNone/>
            </a:pPr>
            <a:r>
              <a:rPr lang="en-US" dirty="0" smtClean="0"/>
              <a:t>Panel: How Big Data Can Change Public Health—Alternative Forms of Public Information:  Social Media for “Epidemic Intelligence”</a:t>
            </a:r>
            <a:endParaRPr lang="en-US" dirty="0"/>
          </a:p>
        </p:txBody>
      </p:sp>
    </p:spTree>
    <p:extLst>
      <p:ext uri="{BB962C8B-B14F-4D97-AF65-F5344CB8AC3E}">
        <p14:creationId xmlns:p14="http://schemas.microsoft.com/office/powerpoint/2010/main" val="2504897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3124200"/>
            <a:ext cx="4953000" cy="3505200"/>
          </a:xfrm>
        </p:spPr>
        <p:txBody>
          <a:bodyPr>
            <a:normAutofit/>
          </a:bodyPr>
          <a:lstStyle/>
          <a:p>
            <a:pPr>
              <a:buNone/>
            </a:pPr>
            <a:r>
              <a:rPr lang="en-US" sz="2800" b="1" dirty="0" smtClean="0">
                <a:latin typeface="+mj-lt"/>
                <a:ea typeface="Tahoma" pitchFamily="34" charset="0"/>
                <a:cs typeface="Tahoma" pitchFamily="34" charset="0"/>
              </a:rPr>
              <a:t>Principal Investigators</a:t>
            </a:r>
          </a:p>
          <a:p>
            <a:pPr lvl="1"/>
            <a:r>
              <a:rPr lang="en-US" sz="1800" dirty="0" smtClean="0">
                <a:ea typeface="Tahoma" pitchFamily="34" charset="0"/>
                <a:cs typeface="Tahoma" pitchFamily="34" charset="0"/>
              </a:rPr>
              <a:t>Tom Ewing (History/Virginia Tech)</a:t>
            </a:r>
          </a:p>
          <a:p>
            <a:pPr lvl="1"/>
            <a:r>
              <a:rPr lang="en-US" sz="1800" dirty="0" smtClean="0">
                <a:ea typeface="Tahoma" pitchFamily="34" charset="0"/>
                <a:cs typeface="Tahoma" pitchFamily="34" charset="0"/>
              </a:rPr>
              <a:t>Bernice L. Hausman (English/VT)</a:t>
            </a:r>
          </a:p>
          <a:p>
            <a:pPr lvl="1"/>
            <a:r>
              <a:rPr lang="en-US" sz="1800" dirty="0" smtClean="0">
                <a:ea typeface="Tahoma" pitchFamily="34" charset="0"/>
                <a:cs typeface="Tahoma" pitchFamily="34" charset="0"/>
              </a:rPr>
              <a:t>Bruce </a:t>
            </a:r>
            <a:r>
              <a:rPr lang="en-US" sz="1800" dirty="0" err="1" smtClean="0">
                <a:ea typeface="Tahoma" pitchFamily="34" charset="0"/>
                <a:cs typeface="Tahoma" pitchFamily="34" charset="0"/>
              </a:rPr>
              <a:t>Pencek</a:t>
            </a:r>
            <a:r>
              <a:rPr lang="en-US" sz="1800" dirty="0" smtClean="0">
                <a:ea typeface="Tahoma" pitchFamily="34" charset="0"/>
                <a:cs typeface="Tahoma" pitchFamily="34" charset="0"/>
              </a:rPr>
              <a:t> (University Libraries/VT)</a:t>
            </a:r>
          </a:p>
          <a:p>
            <a:pPr lvl="1"/>
            <a:r>
              <a:rPr lang="en-US" sz="1800" dirty="0" err="1" smtClean="0">
                <a:ea typeface="Tahoma" pitchFamily="34" charset="0"/>
                <a:cs typeface="Tahoma" pitchFamily="34" charset="0"/>
              </a:rPr>
              <a:t>Naren</a:t>
            </a:r>
            <a:r>
              <a:rPr lang="en-US" sz="1800" dirty="0" smtClean="0">
                <a:ea typeface="Tahoma" pitchFamily="34" charset="0"/>
                <a:cs typeface="Tahoma" pitchFamily="34" charset="0"/>
              </a:rPr>
              <a:t> </a:t>
            </a:r>
            <a:r>
              <a:rPr lang="en-US" sz="1800" dirty="0" err="1" smtClean="0">
                <a:ea typeface="Tahoma" pitchFamily="34" charset="0"/>
                <a:cs typeface="Tahoma" pitchFamily="34" charset="0"/>
              </a:rPr>
              <a:t>Ramakrishnan</a:t>
            </a:r>
            <a:r>
              <a:rPr lang="en-US" sz="1800" dirty="0" smtClean="0">
                <a:ea typeface="Tahoma" pitchFamily="34" charset="0"/>
                <a:cs typeface="Tahoma" pitchFamily="34" charset="0"/>
              </a:rPr>
              <a:t> (Computer Science/VT)</a:t>
            </a:r>
          </a:p>
          <a:p>
            <a:pPr lvl="1"/>
            <a:r>
              <a:rPr lang="en-US" sz="1800" dirty="0" err="1" smtClean="0">
                <a:ea typeface="Tahoma" pitchFamily="34" charset="0"/>
                <a:cs typeface="Tahoma" pitchFamily="34" charset="0"/>
              </a:rPr>
              <a:t>Gunther</a:t>
            </a:r>
            <a:r>
              <a:rPr lang="en-US" sz="1800" dirty="0" smtClean="0">
                <a:ea typeface="Tahoma" pitchFamily="34" charset="0"/>
                <a:cs typeface="Tahoma" pitchFamily="34" charset="0"/>
              </a:rPr>
              <a:t> </a:t>
            </a:r>
            <a:r>
              <a:rPr lang="en-US" sz="1800" dirty="0" err="1" smtClean="0">
                <a:ea typeface="Tahoma" pitchFamily="34" charset="0"/>
                <a:cs typeface="Tahoma" pitchFamily="34" charset="0"/>
              </a:rPr>
              <a:t>Eysenbach</a:t>
            </a:r>
            <a:r>
              <a:rPr lang="en-US" sz="1800" dirty="0" smtClean="0">
                <a:ea typeface="Tahoma" pitchFamily="34" charset="0"/>
                <a:cs typeface="Tahoma" pitchFamily="34" charset="0"/>
              </a:rPr>
              <a:t> (Centre for Global </a:t>
            </a:r>
            <a:r>
              <a:rPr lang="en-US" sz="1800" dirty="0" err="1" smtClean="0">
                <a:ea typeface="Tahoma" pitchFamily="34" charset="0"/>
                <a:cs typeface="Tahoma" pitchFamily="34" charset="0"/>
              </a:rPr>
              <a:t>eHealth</a:t>
            </a:r>
            <a:r>
              <a:rPr lang="en-US" sz="1800" dirty="0" smtClean="0">
                <a:ea typeface="Tahoma" pitchFamily="34" charset="0"/>
                <a:cs typeface="Tahoma" pitchFamily="34" charset="0"/>
              </a:rPr>
              <a:t> Innovation/University of Toronto)</a:t>
            </a:r>
          </a:p>
        </p:txBody>
      </p:sp>
      <p:sp>
        <p:nvSpPr>
          <p:cNvPr id="11" name="Content Placeholder 10"/>
          <p:cNvSpPr>
            <a:spLocks noGrp="1"/>
          </p:cNvSpPr>
          <p:nvPr>
            <p:ph sz="half" idx="2"/>
          </p:nvPr>
        </p:nvSpPr>
        <p:spPr>
          <a:xfrm>
            <a:off x="5181600" y="3124200"/>
            <a:ext cx="3657600" cy="2743200"/>
          </a:xfrm>
        </p:spPr>
        <p:txBody>
          <a:bodyPr>
            <a:normAutofit/>
          </a:bodyPr>
          <a:lstStyle/>
          <a:p>
            <a:pPr>
              <a:buNone/>
            </a:pPr>
            <a:r>
              <a:rPr lang="en-US" b="1" dirty="0" smtClean="0">
                <a:latin typeface="+mj-lt"/>
                <a:ea typeface="Tahoma" pitchFamily="34" charset="0"/>
                <a:cs typeface="Tahoma" pitchFamily="34" charset="0"/>
              </a:rPr>
              <a:t>Graduate Research Assistants</a:t>
            </a:r>
          </a:p>
          <a:p>
            <a:pPr lvl="1"/>
            <a:r>
              <a:rPr lang="en-US" sz="1800" dirty="0" smtClean="0">
                <a:ea typeface="Tahoma" pitchFamily="34" charset="0"/>
                <a:cs typeface="Tahoma" pitchFamily="34" charset="0"/>
              </a:rPr>
              <a:t>Samah Gad (Computer Science/VT)</a:t>
            </a:r>
          </a:p>
          <a:p>
            <a:pPr lvl="1"/>
            <a:r>
              <a:rPr lang="en-US" sz="1800" dirty="0" smtClean="0">
                <a:ea typeface="Tahoma" pitchFamily="34" charset="0"/>
                <a:cs typeface="Tahoma" pitchFamily="34" charset="0"/>
              </a:rPr>
              <a:t>Kathleen Kerr (English/VT)</a:t>
            </a:r>
          </a:p>
          <a:p>
            <a:pPr lvl="1"/>
            <a:r>
              <a:rPr lang="en-US" sz="1800" dirty="0" smtClean="0">
                <a:ea typeface="Tahoma" pitchFamily="34" charset="0"/>
                <a:cs typeface="Tahoma" pitchFamily="34" charset="0"/>
              </a:rPr>
              <a:t>Michelle </a:t>
            </a:r>
            <a:r>
              <a:rPr lang="en-US" sz="1800" dirty="0" err="1" smtClean="0">
                <a:ea typeface="Tahoma" pitchFamily="34" charset="0"/>
                <a:cs typeface="Tahoma" pitchFamily="34" charset="0"/>
              </a:rPr>
              <a:t>Seref</a:t>
            </a:r>
            <a:r>
              <a:rPr lang="en-US" sz="1800" dirty="0" smtClean="0">
                <a:ea typeface="Tahoma" pitchFamily="34" charset="0"/>
                <a:cs typeface="Tahoma" pitchFamily="34" charset="0"/>
              </a:rPr>
              <a:t> (English/VT)</a:t>
            </a:r>
          </a:p>
          <a:p>
            <a:pPr lvl="1"/>
            <a:r>
              <a:rPr lang="en-US" sz="1800" dirty="0" smtClean="0">
                <a:ea typeface="Tahoma" pitchFamily="34" charset="0"/>
                <a:cs typeface="Tahoma" pitchFamily="34" charset="0"/>
              </a:rPr>
              <a:t>Laura West (History/VT)</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76200"/>
            <a:ext cx="830579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228600" y="2590800"/>
            <a:ext cx="8610600" cy="0"/>
          </a:xfrm>
          <a:prstGeom prst="line">
            <a:avLst/>
          </a:prstGeom>
          <a:ln w="38100">
            <a:solidFill>
              <a:srgbClr val="9014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203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b="1" dirty="0" smtClean="0"/>
              <a:t>Methods</a:t>
            </a:r>
            <a:endParaRPr lang="en-US" b="1" dirty="0"/>
          </a:p>
        </p:txBody>
      </p:sp>
      <p:sp>
        <p:nvSpPr>
          <p:cNvPr id="3" name="Content Placeholder 2"/>
          <p:cNvSpPr>
            <a:spLocks noGrp="1"/>
          </p:cNvSpPr>
          <p:nvPr>
            <p:ph idx="1"/>
          </p:nvPr>
        </p:nvSpPr>
        <p:spPr>
          <a:xfrm>
            <a:off x="228600" y="1600200"/>
            <a:ext cx="5715000" cy="4525963"/>
          </a:xfrm>
        </p:spPr>
        <p:txBody>
          <a:bodyPr>
            <a:normAutofit fontScale="92500"/>
          </a:bodyPr>
          <a:lstStyle/>
          <a:p>
            <a:r>
              <a:rPr lang="en-US" dirty="0" smtClean="0"/>
              <a:t>Topic: newspaper coverage of 1918 Influenza in US / Canada </a:t>
            </a:r>
          </a:p>
          <a:p>
            <a:r>
              <a:rPr lang="en-US" dirty="0" smtClean="0"/>
              <a:t>Historical Newspapers</a:t>
            </a:r>
          </a:p>
          <a:p>
            <a:pPr lvl="1"/>
            <a:r>
              <a:rPr lang="en-US" i="1" dirty="0" smtClean="0"/>
              <a:t>Chronicling America </a:t>
            </a:r>
            <a:r>
              <a:rPr lang="en-US" dirty="0" smtClean="0"/>
              <a:t>Database</a:t>
            </a:r>
          </a:p>
          <a:p>
            <a:pPr lvl="1"/>
            <a:r>
              <a:rPr lang="en-US" i="1" dirty="0" smtClean="0"/>
              <a:t>Peel’s Prairie Provinces </a:t>
            </a:r>
            <a:r>
              <a:rPr lang="en-US" dirty="0" smtClean="0"/>
              <a:t>Database</a:t>
            </a:r>
          </a:p>
          <a:p>
            <a:r>
              <a:rPr lang="en-US" dirty="0" smtClean="0"/>
              <a:t>Analytical Methods</a:t>
            </a:r>
          </a:p>
          <a:p>
            <a:pPr lvl="1"/>
            <a:r>
              <a:rPr lang="en-US" dirty="0" smtClean="0"/>
              <a:t>Topic modeling and segmentation</a:t>
            </a:r>
          </a:p>
          <a:p>
            <a:pPr lvl="1"/>
            <a:r>
              <a:rPr lang="en-US" dirty="0" smtClean="0"/>
              <a:t>Tone classification</a:t>
            </a:r>
          </a:p>
          <a:p>
            <a:pPr lvl="1"/>
            <a:r>
              <a:rPr lang="en-US" dirty="0" smtClean="0"/>
              <a:t>Visualizations</a:t>
            </a:r>
          </a:p>
          <a:p>
            <a:endParaRPr lang="en-US" dirty="0"/>
          </a:p>
        </p:txBody>
      </p:sp>
      <p:pic>
        <p:nvPicPr>
          <p:cNvPr id="6" name="Picture 5" descr="Be Vaccinated Ogen Standard 12-5-1918 pag9.jpg"/>
          <p:cNvPicPr/>
          <p:nvPr/>
        </p:nvPicPr>
        <p:blipFill>
          <a:blip r:embed="rId2" cstate="print"/>
          <a:stretch>
            <a:fillRect/>
          </a:stretch>
        </p:blipFill>
        <p:spPr>
          <a:xfrm>
            <a:off x="6096000" y="304800"/>
            <a:ext cx="2819400" cy="3581400"/>
          </a:xfrm>
          <a:prstGeom prst="rect">
            <a:avLst/>
          </a:prstGeom>
          <a:ln>
            <a:noFill/>
          </a:ln>
          <a:effectLst>
            <a:outerShdw blurRad="190500" algn="tl" rotWithShape="0">
              <a:srgbClr val="000000">
                <a:alpha val="70000"/>
              </a:srgbClr>
            </a:outerShdw>
          </a:effectLst>
        </p:spPr>
      </p:pic>
      <p:sp>
        <p:nvSpPr>
          <p:cNvPr id="1026" name="Text Box 2"/>
          <p:cNvSpPr txBox="1">
            <a:spLocks noChangeArrowheads="1"/>
          </p:cNvSpPr>
          <p:nvPr/>
        </p:nvSpPr>
        <p:spPr bwMode="auto">
          <a:xfrm>
            <a:off x="6553200" y="4038600"/>
            <a:ext cx="1981200" cy="4616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buClrTx/>
              <a:buSzTx/>
              <a:buFontTx/>
              <a:buNone/>
              <a:tabLst/>
            </a:pPr>
            <a:r>
              <a:rPr kumimoji="0" lang="en-US" sz="1200" b="0" i="1" u="none" strike="noStrike" cap="none" normalizeH="0" baseline="0" dirty="0" smtClean="0">
                <a:ln>
                  <a:noFill/>
                </a:ln>
                <a:solidFill>
                  <a:schemeClr val="tx1"/>
                </a:solidFill>
                <a:effectLst/>
                <a:latin typeface="+mj-lt"/>
                <a:cs typeface="Arial" pitchFamily="34" charset="0"/>
              </a:rPr>
              <a:t>The Ogden Standard</a:t>
            </a:r>
            <a:r>
              <a:rPr kumimoji="0" lang="en-US" sz="1200" b="0" i="0" u="none" strike="noStrike" cap="none" normalizeH="0" baseline="0" dirty="0" smtClean="0">
                <a:ln>
                  <a:noFill/>
                </a:ln>
                <a:solidFill>
                  <a:schemeClr val="tx1"/>
                </a:solidFill>
                <a:effectLst/>
                <a:latin typeface="+mj-lt"/>
                <a:cs typeface="Arial" pitchFamily="34" charset="0"/>
              </a:rPr>
              <a:t>, </a:t>
            </a:r>
          </a:p>
          <a:p>
            <a:pPr marL="0" marR="0" lvl="0" indent="0" algn="ctr" defTabSz="914400" rtl="0" eaLnBrk="1" fontAlgn="base" latinLnBrk="0" hangingPunct="1">
              <a:lnSpc>
                <a:spcPct val="100000"/>
              </a:lnSpc>
              <a:spcBef>
                <a:spcPct val="0"/>
              </a:spcBef>
              <a:buClrTx/>
              <a:buSzTx/>
              <a:buFontTx/>
              <a:buNone/>
              <a:tabLst/>
            </a:pPr>
            <a:r>
              <a:rPr kumimoji="0" lang="en-US" sz="1200" b="0" i="0" u="none" strike="noStrike" cap="none" normalizeH="0" baseline="0" dirty="0" smtClean="0">
                <a:ln>
                  <a:noFill/>
                </a:ln>
                <a:solidFill>
                  <a:schemeClr val="tx1"/>
                </a:solidFill>
                <a:effectLst/>
                <a:latin typeface="+mj-lt"/>
                <a:cs typeface="Arial" pitchFamily="34" charset="0"/>
              </a:rPr>
              <a:t>December 5, 1918, page 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en-US" b="1" dirty="0" smtClean="0"/>
              <a:t>Four Project Case Studies</a:t>
            </a:r>
            <a:endParaRPr lang="en-US" b="1" dirty="0"/>
          </a:p>
        </p:txBody>
      </p:sp>
      <p:pic>
        <p:nvPicPr>
          <p:cNvPr id="7"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800600" y="1447800"/>
            <a:ext cx="4038600" cy="4491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sz="half" idx="2"/>
          </p:nvPr>
        </p:nvSpPr>
        <p:spPr>
          <a:xfrm>
            <a:off x="381000" y="1447800"/>
            <a:ext cx="4343400" cy="4525963"/>
          </a:xfrm>
        </p:spPr>
        <p:txBody>
          <a:bodyPr>
            <a:normAutofit fontScale="85000" lnSpcReduction="20000"/>
          </a:bodyPr>
          <a:lstStyle/>
          <a:p>
            <a:r>
              <a:rPr lang="en-US" dirty="0" smtClean="0"/>
              <a:t>Weekly Newspapers</a:t>
            </a:r>
          </a:p>
          <a:p>
            <a:pPr lvl="1"/>
            <a:r>
              <a:rPr lang="en-US" dirty="0" smtClean="0"/>
              <a:t>24 papers</a:t>
            </a:r>
          </a:p>
          <a:p>
            <a:pPr lvl="1"/>
            <a:r>
              <a:rPr lang="en-US" dirty="0" smtClean="0"/>
              <a:t>1,000+ </a:t>
            </a:r>
            <a:r>
              <a:rPr lang="en-US" dirty="0"/>
              <a:t>p</a:t>
            </a:r>
            <a:r>
              <a:rPr lang="en-US" dirty="0" smtClean="0"/>
              <a:t>ages</a:t>
            </a:r>
          </a:p>
          <a:p>
            <a:r>
              <a:rPr lang="en-US" dirty="0" smtClean="0"/>
              <a:t>Daily Newspapers</a:t>
            </a:r>
          </a:p>
          <a:p>
            <a:pPr lvl="1"/>
            <a:r>
              <a:rPr lang="en-US" dirty="0" smtClean="0"/>
              <a:t>16 papers</a:t>
            </a:r>
          </a:p>
          <a:p>
            <a:pPr lvl="1"/>
            <a:r>
              <a:rPr lang="en-US" dirty="0" smtClean="0"/>
              <a:t>21,000 pages</a:t>
            </a:r>
          </a:p>
          <a:p>
            <a:r>
              <a:rPr lang="en-US" dirty="0" smtClean="0"/>
              <a:t>Public Health Officials</a:t>
            </a:r>
          </a:p>
          <a:p>
            <a:pPr lvl="1"/>
            <a:r>
              <a:rPr lang="en-US" dirty="0" smtClean="0"/>
              <a:t>Royal S. Copeland, New York City Health Commissioner</a:t>
            </a:r>
          </a:p>
          <a:p>
            <a:pPr lvl="1"/>
            <a:r>
              <a:rPr lang="en-US" dirty="0" smtClean="0"/>
              <a:t>Papers in / outside NYC</a:t>
            </a:r>
          </a:p>
          <a:p>
            <a:r>
              <a:rPr lang="en-US" dirty="0" smtClean="0"/>
              <a:t>Vaccination-Visualization</a:t>
            </a:r>
          </a:p>
          <a:p>
            <a:pPr lvl="1"/>
            <a:r>
              <a:rPr lang="en-US" dirty="0" smtClean="0"/>
              <a:t>US sample (90 titles)</a:t>
            </a:r>
          </a:p>
          <a:p>
            <a:pPr lvl="1"/>
            <a:r>
              <a:rPr lang="en-US" dirty="0" smtClean="0"/>
              <a:t>Before, during, after epidemic</a:t>
            </a:r>
            <a:endParaRPr lang="en-US" dirty="0"/>
          </a:p>
        </p:txBody>
      </p:sp>
      <p:sp>
        <p:nvSpPr>
          <p:cNvPr id="8" name="Title 1"/>
          <p:cNvSpPr txBox="1">
            <a:spLocks/>
          </p:cNvSpPr>
          <p:nvPr/>
        </p:nvSpPr>
        <p:spPr>
          <a:xfrm>
            <a:off x="4876800" y="5943600"/>
            <a:ext cx="3810000" cy="609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200" b="0" i="1" u="none" strike="noStrike" kern="1200" cap="none" spc="0" normalizeH="0" baseline="0" noProof="0" dirty="0" smtClean="0">
                <a:ln>
                  <a:noFill/>
                </a:ln>
                <a:solidFill>
                  <a:schemeClr val="tx1"/>
                </a:solidFill>
                <a:effectLst/>
                <a:uLnTx/>
                <a:uFillTx/>
                <a:latin typeface="+mj-lt"/>
                <a:ea typeface="+mj-ea"/>
                <a:cs typeface="+mj-cs"/>
              </a:rPr>
              <a:t>Morning Oregonian</a:t>
            </a:r>
            <a:r>
              <a:rPr kumimoji="0" lang="en-US" sz="1200" b="0" u="none" strike="noStrike" kern="1200" cap="none" spc="0" normalizeH="0" baseline="0" noProof="0" dirty="0" smtClean="0">
                <a:ln>
                  <a:noFill/>
                </a:ln>
                <a:solidFill>
                  <a:schemeClr val="tx1"/>
                </a:solidFill>
                <a:effectLst/>
                <a:uLnTx/>
                <a:uFillTx/>
                <a:latin typeface="+mj-lt"/>
                <a:ea typeface="+mj-ea"/>
                <a:cs typeface="+mj-cs"/>
              </a:rPr>
              <a:t>, </a:t>
            </a:r>
            <a:r>
              <a:rPr kumimoji="0" lang="en-US" sz="1200" b="0" i="0" u="none" strike="noStrike" kern="1200" cap="none" spc="0" normalizeH="0" baseline="0" noProof="0" dirty="0" smtClean="0">
                <a:ln>
                  <a:noFill/>
                </a:ln>
                <a:solidFill>
                  <a:schemeClr val="tx1"/>
                </a:solidFill>
                <a:effectLst/>
                <a:uLnTx/>
                <a:uFillTx/>
                <a:latin typeface="+mj-lt"/>
                <a:ea typeface="+mj-ea"/>
                <a:cs typeface="+mj-cs"/>
              </a:rPr>
              <a:t>November 18, 1918, p. 1</a:t>
            </a:r>
            <a:endParaRPr kumimoji="0" lang="en-US" sz="1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lum contrast="20000"/>
          </a:blip>
          <a:stretch>
            <a:fillRect/>
          </a:stretch>
        </p:blipFill>
        <p:spPr>
          <a:xfrm>
            <a:off x="304800" y="152400"/>
            <a:ext cx="914400" cy="6253622"/>
          </a:xfrm>
          <a:prstGeom prst="rect">
            <a:avLst/>
          </a:prstGeom>
        </p:spPr>
      </p:pic>
      <p:sp>
        <p:nvSpPr>
          <p:cNvPr id="3" name="Rectangle 2"/>
          <p:cNvSpPr/>
          <p:nvPr/>
        </p:nvSpPr>
        <p:spPr>
          <a:xfrm>
            <a:off x="1600200" y="2438400"/>
            <a:ext cx="7086600" cy="4031873"/>
          </a:xfrm>
          <a:prstGeom prst="rect">
            <a:avLst/>
          </a:prstGeom>
        </p:spPr>
        <p:txBody>
          <a:bodyPr wrap="square">
            <a:spAutoFit/>
          </a:bodyPr>
          <a:lstStyle/>
          <a:p>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Richmond</a:t>
            </a:r>
            <a:r>
              <a:rPr lang="en-US" sz="1600" dirty="0">
                <a:latin typeface="Times New Roman" panose="02020603050405020304" pitchFamily="18" charset="0"/>
                <a:ea typeface="Calibri" panose="020F0502020204030204" pitchFamily="34" charset="0"/>
                <a:cs typeface="Times New Roman" panose="02020603050405020304" pitchFamily="18" charset="0"/>
              </a:rPr>
              <a:t>, Va., Nov.14—It is hardly likely that the general public will ever realize the extent of the </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suffering and the anguish </a:t>
            </a:r>
            <a:r>
              <a:rPr lang="en-US" sz="1600" dirty="0">
                <a:latin typeface="Times New Roman" panose="02020603050405020304" pitchFamily="18" charset="0"/>
                <a:ea typeface="Calibri" panose="020F0502020204030204" pitchFamily="34" charset="0"/>
                <a:cs typeface="Times New Roman" panose="02020603050405020304" pitchFamily="18" charset="0"/>
              </a:rPr>
              <a:t>caused by the Spanish influenza in some of the more remote mountain communities of Virginia where </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frightful malady raged with a degree of severity which is difficult to explain</a:t>
            </a:r>
            <a:r>
              <a:rPr lang="en-US" sz="16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Particularly </a:t>
            </a:r>
            <a:r>
              <a:rPr lang="en-US" sz="1600" dirty="0">
                <a:latin typeface="Times New Roman" panose="02020603050405020304" pitchFamily="18" charset="0"/>
                <a:ea typeface="Calibri" panose="020F0502020204030204" pitchFamily="34" charset="0"/>
                <a:cs typeface="Times New Roman" panose="02020603050405020304" pitchFamily="18" charset="0"/>
              </a:rPr>
              <a:t>did the mining and lumber sections of the southwestern counties </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suffer, </a:t>
            </a:r>
            <a:r>
              <a:rPr lang="en-US" sz="1600" dirty="0">
                <a:latin typeface="Times New Roman" panose="02020603050405020304" pitchFamily="18" charset="0"/>
                <a:ea typeface="Calibri" panose="020F0502020204030204" pitchFamily="34" charset="0"/>
                <a:cs typeface="Times New Roman" panose="02020603050405020304" pitchFamily="18" charset="0"/>
              </a:rPr>
              <a:t>though the State Health Board acted with amazing celerity in establishing emergency hospitals where the need of outside help seemed most pressing. Despite the fine organizations of these institutions and the zeal with which their attaches labored day and night, scores of sufferers in mountain cabins and shacks far distant from railroads, could not be reached by all, and in some instances it was </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heard [sic] even to find persons to bury the dead. </a:t>
            </a:r>
            <a:r>
              <a:rPr lang="en-US" sz="1600" dirty="0">
                <a:latin typeface="Times New Roman" panose="02020603050405020304" pitchFamily="18" charset="0"/>
                <a:ea typeface="Calibri" panose="020F0502020204030204" pitchFamily="34" charset="0"/>
                <a:cs typeface="Times New Roman" panose="02020603050405020304" pitchFamily="18" charset="0"/>
              </a:rPr>
              <a:t>In several neighborhoods </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the supply of coffins utterly ran out</a:t>
            </a:r>
            <a:r>
              <a:rPr lang="en-US" sz="1600" dirty="0">
                <a:latin typeface="Times New Roman" panose="02020603050405020304" pitchFamily="18" charset="0"/>
                <a:ea typeface="Calibri" panose="020F0502020204030204" pitchFamily="34" charset="0"/>
                <a:cs typeface="Times New Roman" panose="02020603050405020304" pitchFamily="18" charset="0"/>
              </a:rPr>
              <a:t> while almost everywhere there was </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shortage of doctors and nurses. </a:t>
            </a:r>
            <a:r>
              <a:rPr lang="en-US" sz="1600" dirty="0">
                <a:latin typeface="Times New Roman" panose="02020603050405020304" pitchFamily="18" charset="0"/>
                <a:ea typeface="Calibri" panose="020F0502020204030204" pitchFamily="34" charset="0"/>
                <a:cs typeface="Times New Roman" panose="02020603050405020304" pitchFamily="18" charset="0"/>
              </a:rPr>
              <a:t>Worse still, the well people of some communities became </a:t>
            </a:r>
            <a:r>
              <a:rPr lang="en-US" sz="1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 terrified when they noted the ravages of the disease, </a:t>
            </a:r>
            <a:r>
              <a:rPr lang="en-US" sz="1600" dirty="0">
                <a:latin typeface="Times New Roman" panose="02020603050405020304" pitchFamily="18" charset="0"/>
                <a:ea typeface="Calibri" panose="020F0502020204030204" pitchFamily="34" charset="0"/>
                <a:cs typeface="Times New Roman" panose="02020603050405020304" pitchFamily="18" charset="0"/>
              </a:rPr>
              <a:t>that they were either afraid or unwilling to help the sick, and consequently a few dauntless spirits were left to perform duties which taxes their endurance to the staggering point.</a:t>
            </a:r>
          </a:p>
        </p:txBody>
      </p:sp>
      <p:pic>
        <p:nvPicPr>
          <p:cNvPr id="5" name="Content Placeholder 3"/>
          <p:cNvPicPr>
            <a:picLocks noChangeAspect="1"/>
          </p:cNvPicPr>
          <p:nvPr/>
        </p:nvPicPr>
        <p:blipFill rotWithShape="1">
          <a:blip r:embed="rId2">
            <a:lum contrast="20000"/>
          </a:blip>
          <a:srcRect b="87815"/>
          <a:stretch/>
        </p:blipFill>
        <p:spPr>
          <a:xfrm>
            <a:off x="1371600" y="304800"/>
            <a:ext cx="2400300" cy="2000250"/>
          </a:xfrm>
          <a:prstGeom prst="rect">
            <a:avLst/>
          </a:prstGeom>
        </p:spPr>
      </p:pic>
      <p:pic>
        <p:nvPicPr>
          <p:cNvPr id="6" name="Content Placeholder 3"/>
          <p:cNvPicPr>
            <a:picLocks noChangeAspect="1"/>
          </p:cNvPicPr>
          <p:nvPr/>
        </p:nvPicPr>
        <p:blipFill rotWithShape="1">
          <a:blip r:embed="rId3"/>
          <a:srcRect l="28735" t="37069" r="32352" b="56915"/>
          <a:stretch/>
        </p:blipFill>
        <p:spPr>
          <a:xfrm>
            <a:off x="3429000" y="304800"/>
            <a:ext cx="5257800" cy="457201"/>
          </a:xfrm>
          <a:prstGeom prst="rect">
            <a:avLst/>
          </a:prstGeom>
        </p:spPr>
      </p:pic>
    </p:spTree>
    <p:extLst>
      <p:ext uri="{BB962C8B-B14F-4D97-AF65-F5344CB8AC3E}">
        <p14:creationId xmlns:p14="http://schemas.microsoft.com/office/powerpoint/2010/main" val="1760116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3050" y="1085851"/>
            <a:ext cx="6172200" cy="805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891832"/>
            <a:ext cx="5238750" cy="467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196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41373"/>
            <a:ext cx="6629400" cy="4408899"/>
          </a:xfrm>
          <a:prstGeom prst="rect">
            <a:avLst/>
          </a:prstGeom>
          <a:noFill/>
        </p:spPr>
        <p:txBody>
          <a:bodyPr wrap="square">
            <a:spAutoFit/>
          </a:bodyPr>
          <a:lstStyle/>
          <a:p>
            <a:r>
              <a:rPr lang="en-US" sz="1650" dirty="0">
                <a:latin typeface="Arial" pitchFamily="34" charset="0"/>
                <a:cs typeface="Arial" pitchFamily="34" charset="0"/>
              </a:rPr>
              <a:t>“To be sure, subject-area experts won’t die out. But their </a:t>
            </a:r>
            <a:r>
              <a:rPr lang="en-US" sz="1650" b="1" dirty="0">
                <a:solidFill>
                  <a:srgbClr val="FF0000"/>
                </a:solidFill>
                <a:latin typeface="Arial" pitchFamily="34" charset="0"/>
                <a:cs typeface="Arial" pitchFamily="34" charset="0"/>
              </a:rPr>
              <a:t>supremacy will ebb</a:t>
            </a:r>
            <a:r>
              <a:rPr lang="en-US" sz="1650" dirty="0">
                <a:latin typeface="Arial" pitchFamily="34" charset="0"/>
                <a:cs typeface="Arial" pitchFamily="34" charset="0"/>
              </a:rPr>
              <a:t>. From now on, they must share the podium with the big-data geeks, just as princely causation must share the limelight with humble correlation. This transforms the way we value knowledge, because </a:t>
            </a:r>
            <a:r>
              <a:rPr lang="en-US" sz="1650" b="1" dirty="0">
                <a:solidFill>
                  <a:srgbClr val="FF0000"/>
                </a:solidFill>
                <a:latin typeface="Arial" pitchFamily="34" charset="0"/>
                <a:cs typeface="Arial" pitchFamily="34" charset="0"/>
              </a:rPr>
              <a:t>we tend to think that people with deep specialization are worth more than generalists—that fortune favors depth</a:t>
            </a:r>
            <a:r>
              <a:rPr lang="en-US" sz="1650" dirty="0">
                <a:latin typeface="Arial" pitchFamily="34" charset="0"/>
                <a:cs typeface="Arial" pitchFamily="34" charset="0"/>
              </a:rPr>
              <a:t>. Yet expertise is like exactitude: appropriate for a small-data world where one never has enough information, or the right information, and thus has to rely on intuition and experience to guide ones way. In such a world, experience plays a critical role, since it is </a:t>
            </a:r>
            <a:r>
              <a:rPr lang="en-US" sz="1650" b="1" dirty="0">
                <a:solidFill>
                  <a:srgbClr val="FF0000"/>
                </a:solidFill>
                <a:latin typeface="Arial" pitchFamily="34" charset="0"/>
                <a:cs typeface="Arial" pitchFamily="34" charset="0"/>
              </a:rPr>
              <a:t>the long accumulation of latent knowledge—knowledge that one can’t transmit easily or learn from a book, or perhaps even be consciously aware of—that enables one to make smarter decisions. </a:t>
            </a:r>
            <a:r>
              <a:rPr lang="en-US" sz="1650" dirty="0">
                <a:latin typeface="Arial" pitchFamily="34" charset="0"/>
                <a:cs typeface="Arial" pitchFamily="34" charset="0"/>
              </a:rPr>
              <a:t>But when you are stuffed silly with data, you can tap that instead, and to greater effect. Thus those who can analyze big data may see past the superstitions and conventional thinking not because they’re smarter, but because they have the data.” (pp. 142-143)</a:t>
            </a:r>
          </a:p>
        </p:txBody>
      </p:sp>
      <p:pic>
        <p:nvPicPr>
          <p:cNvPr id="3" name="Picture 2" descr="http://media.npr.org/assets/bakertaylor/covers/manually-added/big-data_custom-3d8fb20dcdb9e19ba1875bce868b46b1d319da84-s6-c30.jpg"/>
          <p:cNvPicPr>
            <a:picLocks noChangeAspect="1" noChangeArrowheads="1"/>
          </p:cNvPicPr>
          <p:nvPr/>
        </p:nvPicPr>
        <p:blipFill>
          <a:blip r:embed="rId2" cstate="print"/>
          <a:srcRect/>
          <a:stretch>
            <a:fillRect/>
          </a:stretch>
        </p:blipFill>
        <p:spPr bwMode="auto">
          <a:xfrm>
            <a:off x="7010401" y="1143000"/>
            <a:ext cx="1465983" cy="2108929"/>
          </a:xfrm>
          <a:prstGeom prst="rect">
            <a:avLst/>
          </a:prstGeom>
          <a:noFill/>
        </p:spPr>
      </p:pic>
      <p:sp>
        <p:nvSpPr>
          <p:cNvPr id="5" name="TextBox 4"/>
          <p:cNvSpPr txBox="1"/>
          <p:nvPr/>
        </p:nvSpPr>
        <p:spPr>
          <a:xfrm>
            <a:off x="6911715" y="3535806"/>
            <a:ext cx="1981200" cy="1754326"/>
          </a:xfrm>
          <a:prstGeom prst="rect">
            <a:avLst/>
          </a:prstGeom>
          <a:noFill/>
        </p:spPr>
        <p:txBody>
          <a:bodyPr wrap="square" rtlCol="0">
            <a:spAutoFit/>
          </a:bodyPr>
          <a:lstStyle/>
          <a:p>
            <a:r>
              <a:rPr lang="en-US" sz="1350" dirty="0">
                <a:latin typeface="Arial" pitchFamily="34" charset="0"/>
                <a:cs typeface="Arial" pitchFamily="34" charset="0"/>
              </a:rPr>
              <a:t>Viktor Mayer-</a:t>
            </a:r>
            <a:r>
              <a:rPr lang="en-US" sz="1350" dirty="0" err="1">
                <a:latin typeface="Arial" pitchFamily="34" charset="0"/>
                <a:cs typeface="Arial" pitchFamily="34" charset="0"/>
              </a:rPr>
              <a:t>Schonberger</a:t>
            </a:r>
            <a:r>
              <a:rPr lang="en-US" sz="1350" dirty="0">
                <a:latin typeface="Arial" pitchFamily="34" charset="0"/>
                <a:cs typeface="Arial" pitchFamily="34" charset="0"/>
              </a:rPr>
              <a:t> and Kenneth </a:t>
            </a:r>
            <a:r>
              <a:rPr lang="en-US" sz="1350" dirty="0" err="1">
                <a:latin typeface="Arial" pitchFamily="34" charset="0"/>
                <a:cs typeface="Arial" pitchFamily="34" charset="0"/>
              </a:rPr>
              <a:t>Cukier</a:t>
            </a:r>
            <a:r>
              <a:rPr lang="en-US" sz="1350" dirty="0">
                <a:latin typeface="Arial" pitchFamily="34" charset="0"/>
                <a:cs typeface="Arial" pitchFamily="34" charset="0"/>
              </a:rPr>
              <a:t>, </a:t>
            </a:r>
            <a:r>
              <a:rPr lang="en-US" sz="1350" i="1" dirty="0">
                <a:latin typeface="Arial" pitchFamily="34" charset="0"/>
                <a:cs typeface="Arial" pitchFamily="34" charset="0"/>
              </a:rPr>
              <a:t>Big Data. A Revolution that will Transform how We Live, Work, and Think</a:t>
            </a:r>
            <a:r>
              <a:rPr lang="en-US" sz="1350" dirty="0">
                <a:latin typeface="Arial" pitchFamily="34" charset="0"/>
                <a:cs typeface="Arial" pitchFamily="34" charset="0"/>
              </a:rPr>
              <a:t> (Boston: Houghton Mifflin, 2013)</a:t>
            </a:r>
          </a:p>
        </p:txBody>
      </p:sp>
    </p:spTree>
    <p:extLst>
      <p:ext uri="{BB962C8B-B14F-4D97-AF65-F5344CB8AC3E}">
        <p14:creationId xmlns:p14="http://schemas.microsoft.com/office/powerpoint/2010/main" val="993812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959" y="609600"/>
            <a:ext cx="6960120" cy="681779"/>
          </a:xfrm>
        </p:spPr>
        <p:txBody>
          <a:bodyPr>
            <a:normAutofit fontScale="90000"/>
          </a:bodyPr>
          <a:lstStyle/>
          <a:p>
            <a:r>
              <a:rPr lang="en-US" dirty="0" smtClean="0"/>
              <a:t>Tone Classification Categories:</a:t>
            </a:r>
            <a:endParaRPr lang="en-US" dirty="0"/>
          </a:p>
        </p:txBody>
      </p:sp>
      <p:sp>
        <p:nvSpPr>
          <p:cNvPr id="3" name="Content Placeholder 2"/>
          <p:cNvSpPr>
            <a:spLocks noGrp="1"/>
          </p:cNvSpPr>
          <p:nvPr>
            <p:ph idx="1"/>
          </p:nvPr>
        </p:nvSpPr>
        <p:spPr>
          <a:xfrm>
            <a:off x="449705" y="1866705"/>
            <a:ext cx="8184629" cy="3802388"/>
          </a:xfrm>
        </p:spPr>
        <p:txBody>
          <a:bodyPr>
            <a:normAutofit fontScale="70000" lnSpcReduction="20000"/>
          </a:bodyPr>
          <a:lstStyle/>
          <a:p>
            <a:r>
              <a:rPr lang="en-US" b="1" i="1" dirty="0" smtClean="0"/>
              <a:t>Alarmist</a:t>
            </a:r>
            <a:r>
              <a:rPr lang="en-US" b="1" dirty="0" smtClean="0"/>
              <a:t>: </a:t>
            </a:r>
            <a:r>
              <a:rPr lang="en-US" dirty="0" smtClean="0"/>
              <a:t>uses fear or urgency; induces a sense of panic; mentions a number in a comparative context (e.g., 10 </a:t>
            </a:r>
            <a:r>
              <a:rPr lang="en-US" i="1" dirty="0" smtClean="0"/>
              <a:t>more</a:t>
            </a:r>
            <a:r>
              <a:rPr lang="en-US" dirty="0" smtClean="0"/>
              <a:t> deaths today); mentions a seemingly large number for the context (i.e., </a:t>
            </a:r>
            <a:r>
              <a:rPr lang="en-US" i="1" dirty="0" smtClean="0"/>
              <a:t>hundreds</a:t>
            </a:r>
            <a:r>
              <a:rPr lang="en-US" dirty="0" smtClean="0"/>
              <a:t> in a single day).</a:t>
            </a:r>
          </a:p>
          <a:p>
            <a:r>
              <a:rPr lang="en-US" b="1" i="1" dirty="0" smtClean="0"/>
              <a:t>Warning</a:t>
            </a:r>
            <a:r>
              <a:rPr lang="en-US" b="1" dirty="0" smtClean="0"/>
              <a:t>: </a:t>
            </a:r>
            <a:r>
              <a:rPr lang="en-US" dirty="0" smtClean="0"/>
              <a:t>refers to the gravity of the situation; serious but not urgent; cautioning; advises the reader what to do; mentions measures being taken as a sign of seriousness of threat </a:t>
            </a:r>
          </a:p>
          <a:p>
            <a:r>
              <a:rPr lang="en-US" b="1" i="1" dirty="0" smtClean="0"/>
              <a:t>Reassuring</a:t>
            </a:r>
            <a:r>
              <a:rPr lang="en-US" b="1" dirty="0" smtClean="0"/>
              <a:t>: </a:t>
            </a:r>
            <a:r>
              <a:rPr lang="en-US" dirty="0" smtClean="0"/>
              <a:t>comforting; implies threat is diminishing; addresses fears with soothing sensibility; motivates action with sense of hopefulness, improvement, or possibility of avoidance of disease</a:t>
            </a:r>
          </a:p>
          <a:p>
            <a:r>
              <a:rPr lang="en-US" b="1" i="1" dirty="0" smtClean="0"/>
              <a:t>Explanatory:</a:t>
            </a:r>
            <a:r>
              <a:rPr lang="en-US" b="1" dirty="0" smtClean="0"/>
              <a:t> </a:t>
            </a:r>
            <a:r>
              <a:rPr lang="en-US" dirty="0" smtClean="0"/>
              <a:t>neutral source of information; lacks distinctive affect.</a:t>
            </a:r>
            <a:endParaRPr lang="en-US" dirty="0"/>
          </a:p>
        </p:txBody>
      </p:sp>
    </p:spTree>
    <p:extLst>
      <p:ext uri="{BB962C8B-B14F-4D97-AF65-F5344CB8AC3E}">
        <p14:creationId xmlns:p14="http://schemas.microsoft.com/office/powerpoint/2010/main" val="2900771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Tone classification on 8 weekly newspapers</a:t>
            </a:r>
          </a:p>
        </p:txBody>
      </p:sp>
      <p:sp>
        <p:nvSpPr>
          <p:cNvPr id="3" name="Content Placeholder 2"/>
          <p:cNvSpPr>
            <a:spLocks noGrp="1"/>
          </p:cNvSpPr>
          <p:nvPr>
            <p:ph idx="1"/>
          </p:nvPr>
        </p:nvSpPr>
        <p:spPr/>
        <p:txBody>
          <a:bodyPr>
            <a:normAutofit fontScale="85000" lnSpcReduction="10000"/>
          </a:bodyPr>
          <a:lstStyle/>
          <a:p>
            <a:r>
              <a:rPr lang="en-US" dirty="0" smtClean="0"/>
              <a:t>Selected texts: local reporting on the disease, including news articles, statements from county and city health officials, editorials and letters, and advertisements from local companies that referenced influenza. </a:t>
            </a:r>
          </a:p>
          <a:p>
            <a:r>
              <a:rPr lang="en-US" dirty="0" smtClean="0"/>
              <a:t>This sample did not include reports on individual victims, such as obituaries or reports of ill individuals.</a:t>
            </a:r>
          </a:p>
          <a:p>
            <a:r>
              <a:rPr lang="en-US" dirty="0" smtClean="0"/>
              <a:t>Total of 723 sentences from </a:t>
            </a:r>
            <a:r>
              <a:rPr lang="en-US" i="1" dirty="0" smtClean="0"/>
              <a:t>Hays Free Press</a:t>
            </a:r>
            <a:r>
              <a:rPr lang="en-US" dirty="0" smtClean="0"/>
              <a:t> (66), </a:t>
            </a:r>
            <a:r>
              <a:rPr lang="en-US" i="1" dirty="0" smtClean="0"/>
              <a:t>Colville Examiner</a:t>
            </a:r>
            <a:r>
              <a:rPr lang="en-US" dirty="0" smtClean="0"/>
              <a:t> (169), </a:t>
            </a:r>
            <a:r>
              <a:rPr lang="en-US" i="1" dirty="0" smtClean="0"/>
              <a:t>Iron County Record</a:t>
            </a:r>
            <a:r>
              <a:rPr lang="en-US" dirty="0" smtClean="0"/>
              <a:t> (142), </a:t>
            </a:r>
            <a:r>
              <a:rPr lang="en-US" i="1" dirty="0" smtClean="0"/>
              <a:t>Perrysburg Journal</a:t>
            </a:r>
            <a:r>
              <a:rPr lang="en-US" dirty="0" smtClean="0"/>
              <a:t> (25), </a:t>
            </a:r>
            <a:r>
              <a:rPr lang="en-US" i="1" dirty="0" smtClean="0"/>
              <a:t>Red Deer News </a:t>
            </a:r>
            <a:r>
              <a:rPr lang="en-US" dirty="0" smtClean="0"/>
              <a:t>(70), </a:t>
            </a:r>
            <a:r>
              <a:rPr lang="en-US" i="1" dirty="0" smtClean="0"/>
              <a:t>Middlebury Register</a:t>
            </a:r>
            <a:r>
              <a:rPr lang="en-US" dirty="0" smtClean="0"/>
              <a:t> (94), </a:t>
            </a:r>
            <a:r>
              <a:rPr lang="en-US" i="1" dirty="0" smtClean="0"/>
              <a:t>Era Leade</a:t>
            </a:r>
            <a:r>
              <a:rPr lang="en-US" dirty="0" smtClean="0"/>
              <a:t>r (35), and </a:t>
            </a:r>
            <a:r>
              <a:rPr lang="en-US" i="1" dirty="0" smtClean="0"/>
              <a:t>Big Stone Gap Po</a:t>
            </a:r>
            <a:r>
              <a:rPr lang="en-US" dirty="0" smtClean="0"/>
              <a:t>st (122).</a:t>
            </a:r>
            <a:endParaRPr lang="en-US" dirty="0"/>
          </a:p>
        </p:txBody>
      </p:sp>
    </p:spTree>
    <p:extLst>
      <p:ext uri="{BB962C8B-B14F-4D97-AF65-F5344CB8AC3E}">
        <p14:creationId xmlns:p14="http://schemas.microsoft.com/office/powerpoint/2010/main" val="3260256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582</TotalTime>
  <Words>1230</Words>
  <Application>Microsoft Office PowerPoint</Application>
  <PresentationFormat>On-screen Show (4:3)</PresentationFormat>
  <Paragraphs>140</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An Epidemiology of Information</vt:lpstr>
      <vt:lpstr>PowerPoint Presentation</vt:lpstr>
      <vt:lpstr>Methods</vt:lpstr>
      <vt:lpstr>Four Project Case Studies</vt:lpstr>
      <vt:lpstr>PowerPoint Presentation</vt:lpstr>
      <vt:lpstr>PowerPoint Presentation</vt:lpstr>
      <vt:lpstr>PowerPoint Presentation</vt:lpstr>
      <vt:lpstr>Tone Classification Categories:</vt:lpstr>
      <vt:lpstr>Tone classification on 8 weekly newspapers</vt:lpstr>
      <vt:lpstr>PowerPoint Presentation</vt:lpstr>
      <vt:lpstr>PowerPoint Presentation</vt:lpstr>
      <vt:lpstr>Bad OCR</vt:lpstr>
      <vt:lpstr>Issues with Tone Classification</vt:lpstr>
      <vt:lpstr>Visualizations: Tag Clouds</vt:lpstr>
      <vt:lpstr>Visualizations: ThemeDelta</vt:lpstr>
      <vt:lpstr>Visualizations: Word Frequency Lists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Gail Zboch</cp:lastModifiedBy>
  <cp:revision>83</cp:revision>
  <cp:lastPrinted>2013-10-10T20:21:13Z</cp:lastPrinted>
  <dcterms:created xsi:type="dcterms:W3CDTF">2013-09-29T18:26:29Z</dcterms:created>
  <dcterms:modified xsi:type="dcterms:W3CDTF">2013-11-14T16:57:24Z</dcterms:modified>
</cp:coreProperties>
</file>