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on McAlister" initials="" lastIdx="3" clrIdx="0"/>
  <p:cmAuthor id="1" name="Colin Alle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3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0"/>
    <p:text>Colin this 3rd graphic (inPho) is not readable - need to extract the key words as you have done with the OVA text box</p:text>
  </p:cm>
  <p:cm authorId="1" idx="1">
    <p:pos x="6000" y="100"/>
    <p:text>If by the 3rd you mean top right, then this is why I duplicated the slide and put a larger version on the next slide</p:text>
  </p:cm>
  <p:cm authorId="0" idx="3">
    <p:pos x="6000" y="200"/>
    <p:text>Larger true but not readable - why not put the key words you want to get across (e..g. 'We speak of an angry wasp') in bottom right with a down arrow to it. People will remember that.</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
    <p:pos x="6000" y="0"/>
    <p:text>suggest leave out 'ambitious' from text but include it in speech</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97992009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rgbClr val="000000"/>
              </a:buClr>
              <a:buSzPct val="91666"/>
              <a:buFont typeface="Arial"/>
              <a:buNone/>
            </a:pPr>
            <a:r>
              <a:rPr lang="en-GB" sz="1200">
                <a:solidFill>
                  <a:schemeClr val="dk1"/>
                </a:solidFill>
              </a:rPr>
              <a:t>S2* project overview slide [any]</a:t>
            </a:r>
          </a:p>
          <a:p>
            <a:pPr lvl="0" rtl="0">
              <a:spcBef>
                <a:spcPts val="600"/>
              </a:spcBef>
              <a:buClr>
                <a:srgbClr val="000000"/>
              </a:buClr>
              <a:buSzPct val="91666"/>
              <a:buFont typeface="Arial"/>
              <a:buNone/>
            </a:pPr>
            <a:r>
              <a:rPr lang="en-GB" sz="1200">
                <a:solidFill>
                  <a:schemeClr val="dk1"/>
                </a:solidFill>
              </a:rPr>
              <a:t>-- bulleted outline of project goals as per funding</a:t>
            </a:r>
          </a:p>
          <a:p>
            <a:pPr lvl="0" rtl="0">
              <a:spcBef>
                <a:spcPts val="600"/>
              </a:spcBef>
              <a:buClr>
                <a:srgbClr val="000000"/>
              </a:buClr>
              <a:buSzPct val="91666"/>
              <a:buFont typeface="Arial"/>
              <a:buNone/>
            </a:pPr>
            <a:r>
              <a:rPr lang="en-GB" sz="1200">
                <a:solidFill>
                  <a:schemeClr val="dk1"/>
                </a:solidFill>
              </a:rPr>
              <a:t>-- list of data sources</a:t>
            </a:r>
          </a:p>
          <a:p>
            <a:pPr lvl="0" rtl="0">
              <a:spcBef>
                <a:spcPts val="600"/>
              </a:spcBef>
              <a:buNone/>
            </a:pPr>
            <a:r>
              <a:rPr lang="en-GB" sz="1200">
                <a:solidFill>
                  <a:schemeClr val="dk1"/>
                </a:solidFill>
              </a:rPr>
              <a:t>-- unique aspect of this project: 4 levels of analysis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Clr>
                <a:schemeClr val="dk1"/>
              </a:buClr>
              <a:buSzPct val="100000"/>
              <a:buFont typeface="Arial"/>
              <a:buNone/>
            </a:pPr>
            <a:r>
              <a:rPr lang="en-GB"/>
              <a:t>In order to visualize the impact of the sciences on philosophy, we overlaid citations made by the Stanford Encyclopedia of Philosophy on the UCSD map of science. In order to normalize against the high number of citations (particularly in the humanities), node size relates to the number of SECTIONS of the Stanford Encyclopedia of Philosophy that reference each subdiscipline. Node sizes scale from 0 (no circle) to 43. Highest numbers are in Humanities, earth sciences, infectious diseases and Math &amp; Physics. Lowest numbers are in Chemical, Mechanical and Civil Engineering and Electrical Engineering and Computer Science. Future work will try to map the influence of philosophy on science, completing the circle and the visualization of information flow to and from philosophy.</a:t>
            </a:r>
          </a:p>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Start with 1,315 volumes by keyword search -- model at volume/book level</a:t>
            </a:r>
          </a:p>
          <a:p>
            <a:pPr lvl="0" rtl="0">
              <a:buNone/>
            </a:pPr>
            <a:r>
              <a:rPr lang="en-GB"/>
              <a:t>Select 86 by topic match -- re-model at page level</a:t>
            </a:r>
          </a:p>
          <a:p>
            <a:pPr lvl="0" rtl="0">
              <a:buNone/>
            </a:pPr>
            <a:r>
              <a:rPr lang="en-GB"/>
              <a:t>Select 3 by topic match -- remodel at sentence level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100000"/>
              <a:buFont typeface="Arial"/>
              <a:buNone/>
            </a:pPr>
            <a:r>
              <a:rPr lang="en-GB">
                <a:solidFill>
                  <a:schemeClr val="dk1"/>
                </a:solidFill>
              </a:rPr>
              <a:t>Start with 1,315 volumes by keyword search -- model at volume/book level</a:t>
            </a:r>
          </a:p>
          <a:p>
            <a:pPr lvl="0" rtl="0">
              <a:buClr>
                <a:schemeClr val="dk1"/>
              </a:buClr>
              <a:buSzPct val="100000"/>
              <a:buFont typeface="Arial"/>
              <a:buNone/>
            </a:pPr>
            <a:r>
              <a:rPr lang="en-GB">
                <a:solidFill>
                  <a:schemeClr val="dk1"/>
                </a:solidFill>
              </a:rPr>
              <a:t>Select 86 by topic match -- re-model at page level</a:t>
            </a:r>
          </a:p>
          <a:p>
            <a:pPr lvl="0" rtl="0">
              <a:buClr>
                <a:schemeClr val="dk1"/>
              </a:buClr>
              <a:buSzPct val="100000"/>
              <a:buFont typeface="Arial"/>
              <a:buNone/>
            </a:pPr>
            <a:r>
              <a:rPr lang="en-GB">
                <a:solidFill>
                  <a:schemeClr val="dk1"/>
                </a:solidFill>
              </a:rPr>
              <a:t>Select 3 by topic match -- remodel at sentence level</a:t>
            </a:r>
          </a:p>
          <a:p>
            <a:endParaRPr lang="en-GB">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rgbClr val="000000"/>
              </a:buClr>
              <a:buSzPct val="91666"/>
              <a:buFont typeface="Arial"/>
              <a:buNone/>
            </a:pPr>
            <a:r>
              <a:rPr lang="en-GB" sz="1200">
                <a:solidFill>
                  <a:schemeClr val="dk1"/>
                </a:solidFill>
              </a:rPr>
              <a:t>S5*  analysis level 3, Andrew, will explain this slide, clarifying what detail means</a:t>
            </a:r>
          </a:p>
          <a:p>
            <a:pPr lvl="0" rtl="0">
              <a:spcBef>
                <a:spcPts val="600"/>
              </a:spcBef>
              <a:buClr>
                <a:srgbClr val="000000"/>
              </a:buClr>
              <a:buSzPct val="91666"/>
              <a:buFont typeface="Arial"/>
              <a:buNone/>
            </a:pPr>
            <a:r>
              <a:rPr lang="en-GB" sz="1200">
                <a:solidFill>
                  <a:schemeClr val="dk1"/>
                </a:solidFill>
              </a:rPr>
              <a:t> -- argument extraction &amp; analysis</a:t>
            </a:r>
          </a:p>
          <a:p>
            <a:endParaRPr lang="en-GB"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rgbClr val="000000"/>
              </a:buClr>
              <a:buSzPct val="36666"/>
              <a:buFont typeface="Arial"/>
              <a:buNone/>
            </a:pPr>
            <a:r>
              <a:rPr lang="en-GB" sz="3000">
                <a:solidFill>
                  <a:schemeClr val="dk1"/>
                </a:solidFill>
              </a:rPr>
              <a:t>S6*  analysis level 4 [Colin, Andrew]</a:t>
            </a:r>
          </a:p>
          <a:p>
            <a:pPr lvl="0" rtl="0">
              <a:spcBef>
                <a:spcPts val="600"/>
              </a:spcBef>
              <a:buClr>
                <a:srgbClr val="000000"/>
              </a:buClr>
              <a:buSzPct val="36666"/>
              <a:buFont typeface="Arial"/>
              <a:buNone/>
            </a:pPr>
            <a:r>
              <a:rPr lang="en-GB" sz="3000">
                <a:solidFill>
                  <a:schemeClr val="dk1"/>
                </a:solidFill>
              </a:rPr>
              <a:t>-- sentence modeling to get back to HT materials</a:t>
            </a:r>
          </a:p>
          <a:p>
            <a:endParaRPr lang="en-GB" sz="30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rgbClr val="000000"/>
              </a:buClr>
              <a:buSzPct val="36666"/>
              <a:buFont typeface="Arial"/>
              <a:buNone/>
            </a:pPr>
            <a:r>
              <a:rPr lang="en-GB" sz="3000">
                <a:solidFill>
                  <a:schemeClr val="dk1"/>
                </a:solidFill>
              </a:rPr>
              <a:t>S6*  analysis level 4 [Colin, Andrew]</a:t>
            </a:r>
          </a:p>
          <a:p>
            <a:pPr lvl="0" rtl="0">
              <a:spcBef>
                <a:spcPts val="600"/>
              </a:spcBef>
              <a:buClr>
                <a:srgbClr val="000000"/>
              </a:buClr>
              <a:buSzPct val="36666"/>
              <a:buFont typeface="Arial"/>
              <a:buNone/>
            </a:pPr>
            <a:r>
              <a:rPr lang="en-GB" sz="3000">
                <a:solidFill>
                  <a:schemeClr val="dk1"/>
                </a:solidFill>
              </a:rPr>
              <a:t>-- sentence modeling to get back to HT materials</a:t>
            </a:r>
          </a:p>
          <a:p>
            <a:endParaRPr lang="en-GB" sz="30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rgbClr val="000000"/>
              </a:buClr>
              <a:buSzPct val="78571"/>
              <a:buFont typeface="Arial"/>
              <a:buNone/>
            </a:pPr>
            <a:r>
              <a:rPr lang="en-GB" sz="1400">
                <a:solidFill>
                  <a:schemeClr val="dk1"/>
                </a:solidFill>
              </a:rPr>
              <a:t>Think this is self explanatory, but worth emphasising ‘slipperiness’ of argument and argumentation in texts, and implications for automated extraction and mapping</a:t>
            </a:r>
          </a:p>
          <a:p>
            <a:pPr lvl="0" rtl="0">
              <a:spcBef>
                <a:spcPts val="600"/>
              </a:spcBef>
              <a:buClr>
                <a:srgbClr val="000000"/>
              </a:buClr>
              <a:buSzPct val="78571"/>
              <a:buFont typeface="Arial"/>
              <a:buNone/>
            </a:pPr>
            <a:r>
              <a:rPr lang="en-GB" sz="1400">
                <a:solidFill>
                  <a:schemeClr val="dk1"/>
                </a:solidFill>
              </a:rPr>
              <a:t>-- checklist of what we've done, what needs further funding</a:t>
            </a:r>
          </a:p>
          <a:p>
            <a:pPr lvl="0" rtl="0">
              <a:spcBef>
                <a:spcPts val="600"/>
              </a:spcBef>
              <a:buClr>
                <a:srgbClr val="000000"/>
              </a:buClr>
              <a:buSzPct val="78571"/>
              <a:buFont typeface="Arial"/>
              <a:buNone/>
            </a:pPr>
            <a:r>
              <a:rPr lang="en-GB" sz="1400">
                <a:solidFill>
                  <a:schemeClr val="dk1"/>
                </a:solidFill>
              </a:rPr>
              <a:t>-- moving from a virtual pipeline to interactive pipeline</a:t>
            </a:r>
          </a:p>
          <a:p>
            <a:endParaRPr lang="en-GB" sz="1400">
              <a:solidFill>
                <a:schemeClr val="dk1"/>
              </a:solidFill>
            </a:endParaRPr>
          </a:p>
          <a:p>
            <a:endParaRPr lang="en-GB" sz="14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_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i.cns.iu.edu/ucsdma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528600" y="1877300"/>
            <a:ext cx="8211600" cy="1772099"/>
          </a:xfrm>
          <a:prstGeom prst="rect">
            <a:avLst/>
          </a:prstGeom>
        </p:spPr>
        <p:txBody>
          <a:bodyPr lIns="91425" tIns="91425" rIns="91425" bIns="91425" anchor="ctr" anchorCtr="0">
            <a:noAutofit/>
          </a:bodyPr>
          <a:lstStyle/>
          <a:p>
            <a:pPr lvl="0" rtl="0">
              <a:lnSpc>
                <a:spcPct val="100000"/>
              </a:lnSpc>
              <a:spcBef>
                <a:spcPts val="1000"/>
              </a:spcBef>
              <a:buClr>
                <a:schemeClr val="dk1"/>
              </a:buClr>
              <a:buSzPct val="30555"/>
              <a:buFont typeface="Arial"/>
              <a:buNone/>
            </a:pPr>
            <a:r>
              <a:rPr lang="en-GB" sz="3600"/>
              <a:t>Digging by Debating (DbyD):</a:t>
            </a:r>
          </a:p>
          <a:p>
            <a:pPr lvl="0" rtl="0">
              <a:lnSpc>
                <a:spcPct val="100000"/>
              </a:lnSpc>
              <a:spcBef>
                <a:spcPts val="1000"/>
              </a:spcBef>
              <a:buNone/>
            </a:pPr>
            <a:r>
              <a:rPr lang="en-GB" sz="2400" i="1"/>
              <a:t>From Big Data Text Repositories to Argument Analysis</a:t>
            </a:r>
          </a:p>
        </p:txBody>
      </p:sp>
      <p:sp>
        <p:nvSpPr>
          <p:cNvPr id="24" name="Shape 24"/>
          <p:cNvSpPr txBox="1">
            <a:spLocks noGrp="1"/>
          </p:cNvSpPr>
          <p:nvPr>
            <p:ph type="subTitle" idx="1"/>
          </p:nvPr>
        </p:nvSpPr>
        <p:spPr>
          <a:xfrm>
            <a:off x="685800" y="3573425"/>
            <a:ext cx="7772400" cy="2225700"/>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marL="457200" lvl="0" indent="-317500" algn="l" rtl="0">
              <a:lnSpc>
                <a:spcPct val="100000"/>
              </a:lnSpc>
              <a:spcBef>
                <a:spcPts val="600"/>
              </a:spcBef>
              <a:spcAft>
                <a:spcPts val="0"/>
              </a:spcAft>
              <a:buClr>
                <a:schemeClr val="dk2"/>
              </a:buClr>
              <a:buSzPct val="100000"/>
              <a:buFont typeface="Calibri"/>
              <a:buChar char="➢"/>
            </a:pPr>
            <a:r>
              <a:rPr lang="en-GB" sz="1400" b="1">
                <a:solidFill>
                  <a:schemeClr val="dk1"/>
                </a:solidFill>
                <a:latin typeface="Calibri"/>
                <a:ea typeface="Calibri"/>
                <a:cs typeface="Calibri"/>
                <a:sym typeface="Calibri"/>
              </a:rPr>
              <a:t>The InPhO Group</a:t>
            </a:r>
            <a:r>
              <a:rPr lang="en-GB" sz="1400">
                <a:solidFill>
                  <a:schemeClr val="dk1"/>
                </a:solidFill>
                <a:latin typeface="Calibri"/>
                <a:ea typeface="Calibri"/>
                <a:cs typeface="Calibri"/>
                <a:sym typeface="Calibri"/>
              </a:rPr>
              <a:t>, Indiana University</a:t>
            </a:r>
            <a:r>
              <a:rPr lang="en-GB" sz="1400" b="1">
                <a:solidFill>
                  <a:schemeClr val="dk1"/>
                </a:solidFill>
                <a:latin typeface="Calibri"/>
                <a:ea typeface="Calibri"/>
                <a:cs typeface="Calibri"/>
                <a:sym typeface="Calibri"/>
              </a:rPr>
              <a:t>: </a:t>
            </a:r>
            <a:r>
              <a:rPr lang="en-GB" sz="1400">
                <a:solidFill>
                  <a:schemeClr val="dk1"/>
                </a:solidFill>
                <a:latin typeface="Calibri"/>
                <a:ea typeface="Calibri"/>
                <a:cs typeface="Calibri"/>
                <a:sym typeface="Calibri"/>
              </a:rPr>
              <a:t>Colin Allen with</a:t>
            </a:r>
            <a:r>
              <a:rPr lang="en-GB" sz="1400" b="1">
                <a:solidFill>
                  <a:schemeClr val="dk1"/>
                </a:solidFill>
                <a:latin typeface="Calibri"/>
                <a:ea typeface="Calibri"/>
                <a:cs typeface="Calibri"/>
                <a:sym typeface="Calibri"/>
              </a:rPr>
              <a:t> </a:t>
            </a:r>
            <a:r>
              <a:rPr lang="en-GB" sz="1400">
                <a:solidFill>
                  <a:schemeClr val="dk1"/>
                </a:solidFill>
                <a:latin typeface="Calibri"/>
                <a:ea typeface="Calibri"/>
                <a:cs typeface="Calibri"/>
                <a:sym typeface="Calibri"/>
              </a:rPr>
              <a:t>Robert Rose, Jaimie Murdock, Jun Otsuka, Doori Lee, Indraneel Dey</a:t>
            </a:r>
          </a:p>
          <a:p>
            <a:pPr marL="457200" lvl="0" indent="-317500" algn="l" rtl="0">
              <a:lnSpc>
                <a:spcPct val="100000"/>
              </a:lnSpc>
              <a:spcBef>
                <a:spcPts val="600"/>
              </a:spcBef>
              <a:spcAft>
                <a:spcPts val="0"/>
              </a:spcAft>
              <a:buClr>
                <a:schemeClr val="dk2"/>
              </a:buClr>
              <a:buSzPct val="100000"/>
              <a:buFont typeface="Calibri"/>
              <a:buChar char="➢"/>
            </a:pPr>
            <a:r>
              <a:rPr lang="en-GB" sz="1400" b="1">
                <a:solidFill>
                  <a:schemeClr val="dk1"/>
                </a:solidFill>
                <a:latin typeface="Calibri"/>
                <a:ea typeface="Calibri"/>
                <a:cs typeface="Calibri"/>
                <a:sym typeface="Calibri"/>
              </a:rPr>
              <a:t>The Cyberinfrastructure Network Science Center</a:t>
            </a:r>
            <a:r>
              <a:rPr lang="en-GB" sz="1400">
                <a:solidFill>
                  <a:schemeClr val="dk1"/>
                </a:solidFill>
                <a:latin typeface="Calibri"/>
                <a:ea typeface="Calibri"/>
                <a:cs typeface="Calibri"/>
                <a:sym typeface="Calibri"/>
              </a:rPr>
              <a:t>, Indiana University: Katy Börner with Robert Light</a:t>
            </a:r>
          </a:p>
          <a:p>
            <a:pPr marL="457200" lvl="0" indent="-317500" algn="l" rtl="0">
              <a:lnSpc>
                <a:spcPct val="100000"/>
              </a:lnSpc>
              <a:spcBef>
                <a:spcPts val="600"/>
              </a:spcBef>
              <a:spcAft>
                <a:spcPts val="0"/>
              </a:spcAft>
              <a:buClr>
                <a:schemeClr val="dk2"/>
              </a:buClr>
              <a:buSzPct val="100000"/>
              <a:buFont typeface="Calibri"/>
              <a:buChar char="➢"/>
            </a:pPr>
            <a:r>
              <a:rPr lang="en-GB" sz="1400" b="1">
                <a:solidFill>
                  <a:schemeClr val="dk1"/>
                </a:solidFill>
                <a:latin typeface="Calibri"/>
                <a:ea typeface="Calibri"/>
                <a:cs typeface="Calibri"/>
                <a:sym typeface="Calibri"/>
              </a:rPr>
              <a:t>The International Centre for Public Pedagogy (ICPuP)</a:t>
            </a:r>
            <a:r>
              <a:rPr lang="en-GB" sz="1400">
                <a:solidFill>
                  <a:schemeClr val="dk1"/>
                </a:solidFill>
                <a:latin typeface="Calibri"/>
                <a:ea typeface="Calibri"/>
                <a:cs typeface="Calibri"/>
                <a:sym typeface="Calibri"/>
              </a:rPr>
              <a:t>, University of East London (UEL): Andrew Ravenscroft with Simon McAlister</a:t>
            </a:r>
          </a:p>
          <a:p>
            <a:pPr marL="457200" lvl="0" indent="-317500" algn="l" rtl="0">
              <a:lnSpc>
                <a:spcPct val="100000"/>
              </a:lnSpc>
              <a:spcBef>
                <a:spcPts val="600"/>
              </a:spcBef>
              <a:spcAft>
                <a:spcPts val="0"/>
              </a:spcAft>
              <a:buClr>
                <a:schemeClr val="dk2"/>
              </a:buClr>
              <a:buSzPct val="100000"/>
              <a:buFont typeface="Calibri"/>
              <a:buChar char="➢"/>
            </a:pPr>
            <a:r>
              <a:rPr lang="en-GB" sz="1400" b="1">
                <a:solidFill>
                  <a:schemeClr val="dk1"/>
                </a:solidFill>
                <a:latin typeface="Calibri"/>
                <a:ea typeface="Calibri"/>
                <a:cs typeface="Calibri"/>
                <a:sym typeface="Calibri"/>
              </a:rPr>
              <a:t>ARG:dundee</a:t>
            </a:r>
            <a:r>
              <a:rPr lang="en-GB" sz="1400">
                <a:solidFill>
                  <a:schemeClr val="dk1"/>
                </a:solidFill>
                <a:latin typeface="Calibri"/>
                <a:ea typeface="Calibri"/>
                <a:cs typeface="Calibri"/>
                <a:sym typeface="Calibri"/>
              </a:rPr>
              <a:t>, University of Dundee: Chris Reed</a:t>
            </a:r>
            <a:r>
              <a:rPr lang="en-GB" sz="1400" b="1">
                <a:solidFill>
                  <a:schemeClr val="dk1"/>
                </a:solidFill>
                <a:latin typeface="Calibri"/>
                <a:ea typeface="Calibri"/>
                <a:cs typeface="Calibri"/>
                <a:sym typeface="Calibri"/>
              </a:rPr>
              <a:t> </a:t>
            </a:r>
            <a:r>
              <a:rPr lang="en-GB" sz="1400">
                <a:solidFill>
                  <a:schemeClr val="dk1"/>
                </a:solidFill>
                <a:latin typeface="Calibri"/>
                <a:ea typeface="Calibri"/>
                <a:cs typeface="Calibri"/>
                <a:sym typeface="Calibri"/>
              </a:rPr>
              <a:t>with John Lawrence</a:t>
            </a:r>
          </a:p>
          <a:p>
            <a:pPr marL="457200" lvl="0" indent="-317500" algn="l" rtl="0">
              <a:lnSpc>
                <a:spcPct val="100000"/>
              </a:lnSpc>
              <a:spcBef>
                <a:spcPts val="600"/>
              </a:spcBef>
              <a:spcAft>
                <a:spcPts val="0"/>
              </a:spcAft>
              <a:buClr>
                <a:schemeClr val="dk2"/>
              </a:buClr>
              <a:buSzPct val="100000"/>
              <a:buFont typeface="Calibri"/>
              <a:buChar char="➢"/>
            </a:pPr>
            <a:r>
              <a:rPr lang="en-GB" sz="1400" b="1">
                <a:solidFill>
                  <a:schemeClr val="dk1"/>
                </a:solidFill>
                <a:latin typeface="Calibri"/>
                <a:ea typeface="Calibri"/>
                <a:cs typeface="Calibri"/>
                <a:sym typeface="Calibri"/>
              </a:rPr>
              <a:t>Centre for Digital Philosophy</a:t>
            </a:r>
            <a:r>
              <a:rPr lang="en-GB" sz="1400">
                <a:solidFill>
                  <a:schemeClr val="dk1"/>
                </a:solidFill>
                <a:latin typeface="Calibri"/>
                <a:ea typeface="Calibri"/>
                <a:cs typeface="Calibri"/>
                <a:sym typeface="Calibri"/>
              </a:rPr>
              <a:t>, University of Western Ontario</a:t>
            </a:r>
            <a:r>
              <a:rPr lang="en-GB" sz="1400" b="1">
                <a:solidFill>
                  <a:schemeClr val="dk1"/>
                </a:solidFill>
                <a:latin typeface="Calibri"/>
                <a:ea typeface="Calibri"/>
                <a:cs typeface="Calibri"/>
                <a:sym typeface="Calibri"/>
              </a:rPr>
              <a:t>: </a:t>
            </a:r>
            <a:r>
              <a:rPr lang="en-GB" sz="1400">
                <a:solidFill>
                  <a:schemeClr val="dk1"/>
                </a:solidFill>
                <a:latin typeface="Calibri"/>
                <a:ea typeface="Calibri"/>
                <a:cs typeface="Calibri"/>
                <a:sym typeface="Calibri"/>
              </a:rPr>
              <a:t>David Bourget</a:t>
            </a:r>
          </a:p>
          <a:p>
            <a:endParaRPr lang="en-GB" sz="1400">
              <a:solidFill>
                <a:schemeClr val="dk1"/>
              </a:solidFill>
              <a:latin typeface="Calibri"/>
              <a:ea typeface="Calibri"/>
              <a:cs typeface="Calibri"/>
              <a:sym typeface="Calibri"/>
            </a:endParaRPr>
          </a:p>
          <a:p>
            <a:endParaRPr lang="en-GB" sz="1400">
              <a:solidFill>
                <a:schemeClr val="dk1"/>
              </a:solidFill>
              <a:latin typeface="Calibri"/>
              <a:ea typeface="Calibri"/>
              <a:cs typeface="Calibri"/>
              <a:sym typeface="Calibri"/>
            </a:endParaRPr>
          </a:p>
        </p:txBody>
      </p:sp>
      <p:sp>
        <p:nvSpPr>
          <p:cNvPr id="25" name="Shape 25"/>
          <p:cNvSpPr/>
          <p:nvPr/>
        </p:nvSpPr>
        <p:spPr>
          <a:xfrm>
            <a:off x="236550" y="5941275"/>
            <a:ext cx="1333500" cy="704850"/>
          </a:xfrm>
          <a:prstGeom prst="rect">
            <a:avLst/>
          </a:prstGeom>
          <a:blipFill>
            <a:blip r:embed="rId3"/>
            <a:stretch>
              <a:fillRect/>
            </a:stretch>
          </a:blipFill>
        </p:spPr>
      </p:sp>
      <p:sp>
        <p:nvSpPr>
          <p:cNvPr id="26" name="Shape 26"/>
          <p:cNvSpPr/>
          <p:nvPr/>
        </p:nvSpPr>
        <p:spPr>
          <a:xfrm>
            <a:off x="2758787" y="6017475"/>
            <a:ext cx="2085975" cy="552450"/>
          </a:xfrm>
          <a:prstGeom prst="rect">
            <a:avLst/>
          </a:prstGeom>
          <a:blipFill>
            <a:blip r:embed="rId4"/>
            <a:stretch>
              <a:fillRect/>
            </a:stretch>
          </a:blipFill>
          <a:ln>
            <a:noFill/>
          </a:ln>
        </p:spPr>
      </p:sp>
      <p:sp>
        <p:nvSpPr>
          <p:cNvPr id="27" name="Shape 27"/>
          <p:cNvSpPr/>
          <p:nvPr/>
        </p:nvSpPr>
        <p:spPr>
          <a:xfrm>
            <a:off x="4797900" y="6017475"/>
            <a:ext cx="2512083" cy="552449"/>
          </a:xfrm>
          <a:prstGeom prst="rect">
            <a:avLst/>
          </a:prstGeom>
          <a:blipFill>
            <a:blip r:embed="rId5"/>
            <a:stretch>
              <a:fillRect/>
            </a:stretch>
          </a:blipFill>
        </p:spPr>
      </p:sp>
      <p:sp>
        <p:nvSpPr>
          <p:cNvPr id="28" name="Shape 28"/>
          <p:cNvSpPr/>
          <p:nvPr/>
        </p:nvSpPr>
        <p:spPr>
          <a:xfrm>
            <a:off x="-81000" y="-113600"/>
            <a:ext cx="9294374" cy="2030350"/>
          </a:xfrm>
          <a:prstGeom prst="rect">
            <a:avLst/>
          </a:prstGeom>
          <a:blipFill>
            <a:blip r:embed="rId6"/>
            <a:stretch>
              <a:fillRect/>
            </a:stretch>
          </a:blipFill>
        </p:spPr>
      </p:sp>
      <p:sp>
        <p:nvSpPr>
          <p:cNvPr id="29" name="Shape 29"/>
          <p:cNvSpPr/>
          <p:nvPr/>
        </p:nvSpPr>
        <p:spPr>
          <a:xfrm>
            <a:off x="7432875" y="5951675"/>
            <a:ext cx="1482525" cy="684050"/>
          </a:xfrm>
          <a:prstGeom prst="rect">
            <a:avLst/>
          </a:prstGeom>
          <a:blipFill>
            <a:blip r:embed="rId7"/>
            <a:stretch>
              <a:fillRect/>
            </a:stretch>
          </a:blipFill>
          <a:ln>
            <a:noFill/>
          </a:ln>
        </p:spPr>
      </p:sp>
      <p:sp>
        <p:nvSpPr>
          <p:cNvPr id="30" name="Shape 30"/>
          <p:cNvSpPr/>
          <p:nvPr/>
        </p:nvSpPr>
        <p:spPr>
          <a:xfrm>
            <a:off x="1746508" y="5941275"/>
            <a:ext cx="734218" cy="704849"/>
          </a:xfrm>
          <a:prstGeom prst="rect">
            <a:avLst/>
          </a:prstGeom>
          <a:blipFill>
            <a:blip r:embed="rId8"/>
            <a:stretch>
              <a:fillRect/>
            </a:stretch>
          </a:blipFill>
          <a:ln>
            <a:noFill/>
          </a:ln>
        </p:spPr>
      </p:sp>
      <p:sp>
        <p:nvSpPr>
          <p:cNvPr id="31" name="Shape 31"/>
          <p:cNvSpPr txBox="1"/>
          <p:nvPr/>
        </p:nvSpPr>
        <p:spPr>
          <a:xfrm>
            <a:off x="8816400" y="6457800"/>
            <a:ext cx="464699" cy="552600"/>
          </a:xfrm>
          <a:prstGeom prst="rect">
            <a:avLst/>
          </a:prstGeom>
        </p:spPr>
        <p:txBody>
          <a:bodyPr lIns="91425" tIns="91425" rIns="91425" bIns="91425" anchor="t" anchorCtr="0">
            <a:noAutofit/>
          </a:bodyPr>
          <a:lstStyle/>
          <a:p>
            <a:pPr>
              <a:buNone/>
            </a:pPr>
            <a:r>
              <a:rPr lang="en-GB"/>
              <a:t>1</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84099" y="296225"/>
            <a:ext cx="8823899" cy="751800"/>
          </a:xfrm>
          <a:prstGeom prst="rect">
            <a:avLst/>
          </a:prstGeom>
          <a:noFill/>
        </p:spPr>
        <p:txBody>
          <a:bodyPr lIns="91425" tIns="91425" rIns="91425" bIns="91425" anchor="b" anchorCtr="0">
            <a:noAutofit/>
          </a:bodyPr>
          <a:lstStyle/>
          <a:p>
            <a:pPr>
              <a:buNone/>
            </a:pPr>
            <a:r>
              <a:rPr lang="en-GB" dirty="0"/>
              <a:t>From Big Data to Argument Analysis</a:t>
            </a:r>
          </a:p>
        </p:txBody>
      </p:sp>
      <p:sp>
        <p:nvSpPr>
          <p:cNvPr id="37" name="Shape 37"/>
          <p:cNvSpPr txBox="1">
            <a:spLocks noGrp="1"/>
          </p:cNvSpPr>
          <p:nvPr>
            <p:ph type="body" idx="1"/>
          </p:nvPr>
        </p:nvSpPr>
        <p:spPr>
          <a:xfrm>
            <a:off x="457200" y="1255050"/>
            <a:ext cx="8229600" cy="5533799"/>
          </a:xfrm>
          <a:prstGeom prst="rect">
            <a:avLst/>
          </a:prstGeom>
          <a:noFill/>
        </p:spPr>
        <p:txBody>
          <a:bodyPr lIns="91425" tIns="91425" rIns="91425" bIns="91425" anchor="t" anchorCtr="0">
            <a:noAutofit/>
          </a:bodyPr>
          <a:lstStyle/>
          <a:p>
            <a:pPr lvl="0" rtl="0">
              <a:lnSpc>
                <a:spcPct val="100000"/>
              </a:lnSpc>
              <a:buClr>
                <a:srgbClr val="000000"/>
              </a:buClr>
              <a:buSzPct val="61111"/>
              <a:buFont typeface="Arial"/>
              <a:buNone/>
            </a:pPr>
            <a:r>
              <a:rPr lang="en-GB" sz="1800"/>
              <a:t>Linking massive datasets to specific arguments, where ‘text is data’</a:t>
            </a:r>
          </a:p>
          <a:p>
            <a:pPr lvl="0" rtl="0">
              <a:spcBef>
                <a:spcPts val="1800"/>
              </a:spcBef>
              <a:buClr>
                <a:srgbClr val="000000"/>
              </a:buClr>
              <a:buSzPct val="61111"/>
              <a:buFont typeface="Arial"/>
              <a:buNone/>
            </a:pPr>
            <a:r>
              <a:rPr lang="en-GB" sz="1800" b="1"/>
              <a:t>Project Goals</a:t>
            </a:r>
          </a:p>
          <a:p>
            <a:pPr marL="457200" lvl="0" indent="-342900" rtl="0">
              <a:buClr>
                <a:schemeClr val="dk1"/>
              </a:buClr>
              <a:buSzPct val="100000"/>
              <a:buFont typeface="Arial"/>
              <a:buChar char="●"/>
            </a:pPr>
            <a:r>
              <a:rPr lang="en-GB" sz="1800"/>
              <a:t>Uncover and represent the key argumentative structures of digitized documents from a large philosophy/science corpus;</a:t>
            </a:r>
          </a:p>
          <a:p>
            <a:pPr marL="457200" lvl="0" indent="-342900" rtl="0">
              <a:buClr>
                <a:schemeClr val="dk1"/>
              </a:buClr>
              <a:buSzPct val="100000"/>
              <a:buFont typeface="Arial"/>
              <a:buChar char="●"/>
            </a:pPr>
            <a:r>
              <a:rPr lang="en-GB" sz="1800"/>
              <a:t>Allow users to find and interpret detailed arguments in the broad semantic landscape of books and articles, and to support innovative interdisciplinary research and better-informed critical debates </a:t>
            </a:r>
          </a:p>
          <a:p>
            <a:pPr lvl="0" rtl="0">
              <a:spcBef>
                <a:spcPts val="1800"/>
              </a:spcBef>
              <a:buClr>
                <a:schemeClr val="dk1"/>
              </a:buClr>
              <a:buSzPct val="61111"/>
              <a:buFont typeface="Arial"/>
              <a:buNone/>
            </a:pPr>
            <a:r>
              <a:rPr lang="en-GB" sz="1800" b="1"/>
              <a:t>Data Sources</a:t>
            </a:r>
          </a:p>
          <a:p>
            <a:pPr lvl="0" rtl="0">
              <a:buClr>
                <a:srgbClr val="000000"/>
              </a:buClr>
              <a:buSzPct val="61111"/>
              <a:buFont typeface="Arial"/>
              <a:buNone/>
            </a:pPr>
            <a:r>
              <a:rPr lang="en-GB" sz="1800"/>
              <a:t>Stanford Encyclopedia of Philosophy, HathiTrust Collection, PhilPapers</a:t>
            </a:r>
          </a:p>
          <a:p>
            <a:pPr lvl="0" rtl="0">
              <a:spcBef>
                <a:spcPts val="1800"/>
              </a:spcBef>
              <a:buClr>
                <a:srgbClr val="000000"/>
              </a:buClr>
              <a:buSzPct val="61111"/>
              <a:buFont typeface="Arial"/>
              <a:buNone/>
            </a:pPr>
            <a:r>
              <a:rPr lang="en-GB" sz="1800" b="1"/>
              <a:t>4 Levels of Analysis: Macro (Sci/Phil Maps) to Micro (detailed arguments)</a:t>
            </a:r>
          </a:p>
          <a:p>
            <a:pPr marL="457200" lvl="0" indent="-342900" rtl="0">
              <a:buClr>
                <a:schemeClr val="dk1"/>
              </a:buClr>
              <a:buSzPct val="100000"/>
              <a:buFont typeface="Arial"/>
              <a:buAutoNum type="arabicPeriod"/>
            </a:pPr>
            <a:r>
              <a:rPr lang="en-GB" sz="1800" i="1"/>
              <a:t>Visualizing</a:t>
            </a:r>
            <a:r>
              <a:rPr lang="en-GB" sz="1800"/>
              <a:t> points of contact between philosophy and the sciences</a:t>
            </a:r>
          </a:p>
          <a:p>
            <a:pPr marL="457200" lvl="0" indent="-342900" rtl="0">
              <a:buClr>
                <a:schemeClr val="dk1"/>
              </a:buClr>
              <a:buSzPct val="100000"/>
              <a:buFont typeface="Arial"/>
              <a:buAutoNum type="arabicPeriod"/>
            </a:pPr>
            <a:r>
              <a:rPr lang="en-GB" sz="1800" i="1"/>
              <a:t>Topic modeling</a:t>
            </a:r>
            <a:r>
              <a:rPr lang="en-GB" sz="1800"/>
              <a:t> to identify the volumes/pages ‘rich’ in a chosen topic;</a:t>
            </a:r>
          </a:p>
          <a:p>
            <a:pPr marL="457200" lvl="0" indent="-342900" rtl="0">
              <a:buClr>
                <a:schemeClr val="dk1"/>
              </a:buClr>
              <a:buSzPct val="100000"/>
              <a:buFont typeface="Arial"/>
              <a:buAutoNum type="arabicPeriod"/>
            </a:pPr>
            <a:r>
              <a:rPr lang="en-GB" sz="1800"/>
              <a:t>Identify and map </a:t>
            </a:r>
            <a:r>
              <a:rPr lang="en-GB" sz="1800" i="1"/>
              <a:t>key arguments</a:t>
            </a:r>
            <a:r>
              <a:rPr lang="en-GB" sz="1800"/>
              <a:t>; apply a novel analysis framework for propositions and arguments;</a:t>
            </a:r>
          </a:p>
          <a:p>
            <a:pPr marL="457200" lvl="0" indent="-342900" rtl="0">
              <a:buClr>
                <a:schemeClr val="dk1"/>
              </a:buClr>
              <a:buSzPct val="100000"/>
              <a:buFont typeface="Arial"/>
              <a:buAutoNum type="arabicPeriod"/>
            </a:pPr>
            <a:r>
              <a:rPr lang="en-GB" sz="1800" i="1"/>
              <a:t>Sentence modeling</a:t>
            </a:r>
            <a:r>
              <a:rPr lang="en-GB" sz="1800"/>
              <a:t> to get back to HathiTrust materials</a:t>
            </a:r>
          </a:p>
          <a:p>
            <a:endParaRPr lang="en-GB" sz="1800"/>
          </a:p>
          <a:p>
            <a:endParaRPr lang="en-GB" sz="1800"/>
          </a:p>
        </p:txBody>
      </p:sp>
      <p:sp>
        <p:nvSpPr>
          <p:cNvPr id="38" name="Shape 38"/>
          <p:cNvSpPr txBox="1"/>
          <p:nvPr/>
        </p:nvSpPr>
        <p:spPr>
          <a:xfrm>
            <a:off x="8816400" y="6457800"/>
            <a:ext cx="464699" cy="552600"/>
          </a:xfrm>
          <a:prstGeom prst="rect">
            <a:avLst/>
          </a:prstGeom>
        </p:spPr>
        <p:txBody>
          <a:bodyPr lIns="91425" tIns="91425" rIns="91425" bIns="91425" anchor="t" anchorCtr="0">
            <a:noAutofit/>
          </a:bodyPr>
          <a:lstStyle/>
          <a:p>
            <a:pPr lvl="0" rtl="0">
              <a:buNone/>
            </a:pPr>
            <a:r>
              <a:rPr lang="en-GB"/>
              <a:t>2</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p:nvPr/>
        </p:nvSpPr>
        <p:spPr>
          <a:xfrm>
            <a:off x="0" y="1066800"/>
            <a:ext cx="9105900" cy="3743325"/>
          </a:xfrm>
          <a:prstGeom prst="rect">
            <a:avLst/>
          </a:prstGeom>
          <a:blipFill>
            <a:blip r:embed="rId3"/>
            <a:stretch>
              <a:fillRect/>
            </a:stretch>
          </a:blipFill>
        </p:spPr>
      </p:sp>
      <p:sp>
        <p:nvSpPr>
          <p:cNvPr id="44" name="Shape 44"/>
          <p:cNvSpPr txBox="1">
            <a:spLocks noGrp="1"/>
          </p:cNvSpPr>
          <p:nvPr>
            <p:ph type="title"/>
          </p:nvPr>
        </p:nvSpPr>
        <p:spPr>
          <a:xfrm>
            <a:off x="252375" y="274637"/>
            <a:ext cx="8937718" cy="1143000"/>
          </a:xfrm>
          <a:prstGeom prst="rect">
            <a:avLst/>
          </a:prstGeom>
        </p:spPr>
        <p:txBody>
          <a:bodyPr lIns="91425" tIns="91425" rIns="91425" bIns="91425" anchor="b" anchorCtr="0">
            <a:noAutofit/>
          </a:bodyPr>
          <a:lstStyle/>
          <a:p>
            <a:pPr lvl="0" rtl="0">
              <a:buNone/>
            </a:pPr>
            <a:r>
              <a:rPr lang="en-GB" dirty="0"/>
              <a:t>Mapping Philosophy in the Sciences</a:t>
            </a:r>
          </a:p>
          <a:p>
            <a:pPr>
              <a:buNone/>
            </a:pPr>
            <a:r>
              <a:rPr lang="en-GB" sz="2400" dirty="0"/>
              <a:t>(analysis level 1)</a:t>
            </a:r>
          </a:p>
        </p:txBody>
      </p:sp>
      <p:sp>
        <p:nvSpPr>
          <p:cNvPr id="45" name="Shape 45"/>
          <p:cNvSpPr txBox="1"/>
          <p:nvPr/>
        </p:nvSpPr>
        <p:spPr>
          <a:xfrm>
            <a:off x="152400" y="4114800"/>
            <a:ext cx="8953499" cy="3000000"/>
          </a:xfrm>
          <a:prstGeom prst="rect">
            <a:avLst/>
          </a:prstGeom>
        </p:spPr>
        <p:txBody>
          <a:bodyPr lIns="91425" tIns="91425" rIns="91425" bIns="91425" anchor="ctr" anchorCtr="0">
            <a:noAutofit/>
          </a:bodyPr>
          <a:lstStyle/>
          <a:p>
            <a:pPr marL="457200" lvl="0" indent="-330200" rtl="0">
              <a:lnSpc>
                <a:spcPct val="115000"/>
              </a:lnSpc>
              <a:buClr>
                <a:srgbClr val="000000"/>
              </a:buClr>
              <a:buSzPct val="100000"/>
              <a:buFont typeface="Arial"/>
              <a:buChar char="❏"/>
            </a:pPr>
            <a:r>
              <a:rPr lang="en-GB" sz="1600" b="1">
                <a:solidFill>
                  <a:schemeClr val="dk1"/>
                </a:solidFill>
              </a:rPr>
              <a:t>UCSD Map of Science:</a:t>
            </a:r>
            <a:r>
              <a:rPr lang="en-GB" sz="1600">
                <a:solidFill>
                  <a:schemeClr val="dk1"/>
                </a:solidFill>
              </a:rPr>
              <a:t> generated using more than 12M papers and their references from Elsevier’s Scopus and Thomson Reuters’ Web of Science (25,000 journals), see </a:t>
            </a:r>
            <a:r>
              <a:rPr lang="en-GB" sz="1600">
                <a:solidFill>
                  <a:schemeClr val="dk1"/>
                </a:solidFill>
                <a:hlinkClick r:id="rId4"/>
              </a:rPr>
              <a:t> </a:t>
            </a:r>
            <a:r>
              <a:rPr lang="en-GB" sz="1600" u="sng">
                <a:solidFill>
                  <a:schemeClr val="hlink"/>
                </a:solidFill>
                <a:hlinkClick r:id="rId4"/>
              </a:rPr>
              <a:t>http://sci.cns.iu.edu/ucsdmap</a:t>
            </a:r>
          </a:p>
          <a:p>
            <a:pPr marL="457200" lvl="0" indent="-330200" rtl="0">
              <a:lnSpc>
                <a:spcPct val="115000"/>
              </a:lnSpc>
              <a:buClr>
                <a:schemeClr val="dk1"/>
              </a:buClr>
              <a:buSzPct val="100000"/>
              <a:buFont typeface="Arial"/>
              <a:buChar char="❏"/>
            </a:pPr>
            <a:r>
              <a:rPr lang="en-GB" sz="1600">
                <a:solidFill>
                  <a:schemeClr val="dk1"/>
                </a:solidFill>
              </a:rPr>
              <a:t>Shows </a:t>
            </a:r>
            <a:r>
              <a:rPr lang="en-GB" sz="1600" b="1">
                <a:solidFill>
                  <a:schemeClr val="dk1"/>
                </a:solidFill>
              </a:rPr>
              <a:t>554 subdiscipline nodes </a:t>
            </a:r>
            <a:r>
              <a:rPr lang="en-GB" sz="1600">
                <a:solidFill>
                  <a:schemeClr val="dk1"/>
                </a:solidFill>
              </a:rPr>
              <a:t>aggregated into </a:t>
            </a:r>
            <a:r>
              <a:rPr lang="en-GB" sz="1600" b="1">
                <a:solidFill>
                  <a:schemeClr val="dk1"/>
                </a:solidFill>
              </a:rPr>
              <a:t>13 color-coded disciplines</a:t>
            </a:r>
            <a:r>
              <a:rPr lang="en-GB" sz="1600">
                <a:solidFill>
                  <a:schemeClr val="dk1"/>
                </a:solidFill>
              </a:rPr>
              <a:t>.</a:t>
            </a:r>
          </a:p>
          <a:p>
            <a:pPr marL="457200" lvl="0" indent="-330200" rtl="0">
              <a:lnSpc>
                <a:spcPct val="115000"/>
              </a:lnSpc>
              <a:buClr>
                <a:srgbClr val="000000"/>
              </a:buClr>
              <a:buSzPct val="100000"/>
              <a:buFont typeface="Arial"/>
              <a:buChar char="❏"/>
            </a:pPr>
            <a:r>
              <a:rPr lang="en-GB" sz="1600">
                <a:solidFill>
                  <a:schemeClr val="dk1"/>
                </a:solidFill>
              </a:rPr>
              <a:t>Overlaid are citations made by the </a:t>
            </a:r>
            <a:r>
              <a:rPr lang="en-GB" sz="1600" b="1">
                <a:solidFill>
                  <a:schemeClr val="dk1"/>
                </a:solidFill>
              </a:rPr>
              <a:t>Stanford Encyclopedia of Philosophy to </a:t>
            </a:r>
            <a:r>
              <a:rPr lang="en-GB" sz="1600">
                <a:solidFill>
                  <a:schemeClr val="dk1"/>
                </a:solidFill>
              </a:rPr>
              <a:t>visualize the impact of the sciences on philosophy.</a:t>
            </a:r>
          </a:p>
          <a:p>
            <a:pPr marL="457200" lvl="0" indent="-330200" rtl="0">
              <a:buClr>
                <a:srgbClr val="000000"/>
              </a:buClr>
              <a:buSzPct val="100000"/>
              <a:buFont typeface="Arial"/>
              <a:buChar char="❏"/>
            </a:pPr>
            <a:r>
              <a:rPr lang="en-GB" sz="1600" b="1">
                <a:solidFill>
                  <a:schemeClr val="dk1"/>
                </a:solidFill>
              </a:rPr>
              <a:t>Node sizes </a:t>
            </a:r>
            <a:r>
              <a:rPr lang="en-GB" sz="1600">
                <a:solidFill>
                  <a:schemeClr val="dk1"/>
                </a:solidFill>
              </a:rPr>
              <a:t>scale from 0 (no circle) to 43. Highest numbers are in </a:t>
            </a:r>
            <a:r>
              <a:rPr lang="en-GB" sz="1600" b="1">
                <a:solidFill>
                  <a:schemeClr val="dk1"/>
                </a:solidFill>
              </a:rPr>
              <a:t>Humanities, Earth Sciences, and Math &amp; Physics. </a:t>
            </a:r>
          </a:p>
        </p:txBody>
      </p:sp>
      <p:sp>
        <p:nvSpPr>
          <p:cNvPr id="46" name="Shape 46"/>
          <p:cNvSpPr txBox="1"/>
          <p:nvPr/>
        </p:nvSpPr>
        <p:spPr>
          <a:xfrm>
            <a:off x="8816400" y="6457800"/>
            <a:ext cx="464699" cy="552600"/>
          </a:xfrm>
          <a:prstGeom prst="rect">
            <a:avLst/>
          </a:prstGeom>
        </p:spPr>
        <p:txBody>
          <a:bodyPr lIns="91425" tIns="91425" rIns="91425" bIns="91425" anchor="t" anchorCtr="0">
            <a:noAutofit/>
          </a:bodyPr>
          <a:lstStyle/>
          <a:p>
            <a:pPr lvl="0" rtl="0">
              <a:buNone/>
            </a:pPr>
            <a:r>
              <a:rPr lang="en-GB"/>
              <a:t>3</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p:nvPr/>
        </p:nvSpPr>
        <p:spPr>
          <a:xfrm>
            <a:off x="3962850" y="1295400"/>
            <a:ext cx="4533699" cy="3887400"/>
          </a:xfrm>
          <a:prstGeom prst="rect">
            <a:avLst/>
          </a:prstGeom>
          <a:blipFill>
            <a:blip r:embed="rId3"/>
            <a:stretch>
              <a:fillRect/>
            </a:stretch>
          </a:blipFill>
        </p:spPr>
      </p:sp>
      <p:sp>
        <p:nvSpPr>
          <p:cNvPr id="52" name="Shape 5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GB"/>
              <a:t>Topic Modeling in HT Books</a:t>
            </a:r>
          </a:p>
          <a:p>
            <a:pPr>
              <a:buNone/>
            </a:pPr>
            <a:r>
              <a:rPr lang="en-GB" sz="2400"/>
              <a:t>(analysis level 2)</a:t>
            </a:r>
          </a:p>
        </p:txBody>
      </p:sp>
      <p:sp>
        <p:nvSpPr>
          <p:cNvPr id="53" name="Shape 53"/>
          <p:cNvSpPr/>
          <p:nvPr/>
        </p:nvSpPr>
        <p:spPr>
          <a:xfrm>
            <a:off x="4767249" y="3295550"/>
            <a:ext cx="4252925" cy="2883675"/>
          </a:xfrm>
          <a:prstGeom prst="rect">
            <a:avLst/>
          </a:prstGeom>
          <a:blipFill>
            <a:blip r:embed="rId4"/>
            <a:stretch>
              <a:fillRect/>
            </a:stretch>
          </a:blipFill>
        </p:spPr>
      </p:sp>
      <p:sp>
        <p:nvSpPr>
          <p:cNvPr id="54" name="Shape 54"/>
          <p:cNvSpPr txBox="1">
            <a:spLocks noGrp="1"/>
          </p:cNvSpPr>
          <p:nvPr>
            <p:ph type="body" idx="1"/>
          </p:nvPr>
        </p:nvSpPr>
        <p:spPr>
          <a:xfrm>
            <a:off x="70375" y="1570050"/>
            <a:ext cx="3985800" cy="5185800"/>
          </a:xfrm>
          <a:prstGeom prst="rect">
            <a:avLst/>
          </a:prstGeom>
        </p:spPr>
        <p:txBody>
          <a:bodyPr lIns="91425" tIns="91425" rIns="91425" bIns="91425" anchor="t" anchorCtr="0">
            <a:noAutofit/>
          </a:bodyPr>
          <a:lstStyle/>
          <a:p>
            <a:pPr marL="457200" lvl="1" indent="-336550" rtl="0">
              <a:lnSpc>
                <a:spcPct val="115000"/>
              </a:lnSpc>
              <a:spcBef>
                <a:spcPts val="0"/>
              </a:spcBef>
              <a:buClr>
                <a:schemeClr val="dk1"/>
              </a:buClr>
              <a:buSzPct val="100000"/>
              <a:buFont typeface="Courier New"/>
              <a:buChar char="o"/>
            </a:pPr>
            <a:r>
              <a:rPr lang="en-GB" sz="1700"/>
              <a:t>LDA Topic Modeling: Bayesian method generates set of "</a:t>
            </a:r>
            <a:r>
              <a:rPr lang="en-GB" sz="1700" b="1"/>
              <a:t>topics</a:t>
            </a:r>
            <a:r>
              <a:rPr lang="en-GB" sz="1700"/>
              <a:t>"  – </a:t>
            </a:r>
            <a:r>
              <a:rPr lang="en-GB" sz="1700" b="1"/>
              <a:t>probability distributions</a:t>
            </a:r>
            <a:r>
              <a:rPr lang="en-GB" sz="1700"/>
              <a:t> over terms in the corpus</a:t>
            </a:r>
          </a:p>
          <a:p>
            <a:pPr marL="914400" lvl="2" indent="-336550" rtl="0">
              <a:lnSpc>
                <a:spcPct val="115000"/>
              </a:lnSpc>
              <a:spcBef>
                <a:spcPts val="0"/>
              </a:spcBef>
              <a:buClr>
                <a:schemeClr val="dk1"/>
              </a:buClr>
              <a:buSzPct val="100000"/>
              <a:buFont typeface="Wingdings"/>
              <a:buChar char="§"/>
            </a:pPr>
            <a:r>
              <a:rPr lang="en-GB" sz="1700" b="1"/>
              <a:t>Every topic contains every term</a:t>
            </a:r>
            <a:r>
              <a:rPr lang="en-GB" sz="1700"/>
              <a:t> – different probabilities in the different topics</a:t>
            </a:r>
          </a:p>
          <a:p>
            <a:pPr marL="914400" lvl="2" indent="-336550" rtl="0">
              <a:lnSpc>
                <a:spcPct val="115000"/>
              </a:lnSpc>
              <a:spcBef>
                <a:spcPts val="0"/>
              </a:spcBef>
              <a:buClr>
                <a:schemeClr val="dk1"/>
              </a:buClr>
              <a:buSzPct val="100000"/>
              <a:buFont typeface="Wingdings"/>
              <a:buChar char="§"/>
            </a:pPr>
            <a:r>
              <a:rPr lang="en-GB" sz="1700"/>
              <a:t>The </a:t>
            </a:r>
            <a:r>
              <a:rPr lang="en-GB" sz="1700" b="1"/>
              <a:t>number of topics</a:t>
            </a:r>
            <a:r>
              <a:rPr lang="en-GB" sz="1700"/>
              <a:t> is a user-selected parameter </a:t>
            </a:r>
          </a:p>
          <a:p>
            <a:pPr marL="457200" lvl="1" indent="-336550" rtl="0">
              <a:lnSpc>
                <a:spcPct val="115000"/>
              </a:lnSpc>
              <a:spcBef>
                <a:spcPts val="0"/>
              </a:spcBef>
              <a:buClr>
                <a:schemeClr val="dk1"/>
              </a:buClr>
              <a:buSzPct val="100000"/>
              <a:buFont typeface="Courier New"/>
              <a:buChar char="o"/>
            </a:pPr>
            <a:r>
              <a:rPr lang="en-GB" sz="1700"/>
              <a:t>Finds the set of topics best able to reproduce term distributions in the </a:t>
            </a:r>
            <a:r>
              <a:rPr lang="en-GB" sz="1700" b="1"/>
              <a:t>documents</a:t>
            </a:r>
            <a:r>
              <a:rPr lang="en-GB" sz="1700"/>
              <a:t> </a:t>
            </a:r>
          </a:p>
          <a:p>
            <a:pPr marL="457200" lvl="1" indent="-336550" rtl="0">
              <a:lnSpc>
                <a:spcPct val="115000"/>
              </a:lnSpc>
              <a:spcBef>
                <a:spcPts val="0"/>
              </a:spcBef>
              <a:buClr>
                <a:schemeClr val="dk1"/>
              </a:buClr>
              <a:buSzPct val="100000"/>
              <a:buFont typeface="Courier New"/>
              <a:buChar char="o"/>
            </a:pPr>
            <a:r>
              <a:rPr lang="en-GB" sz="1700"/>
              <a:t>Documents may be whole </a:t>
            </a:r>
            <a:r>
              <a:rPr lang="en-GB" sz="1700" b="1"/>
              <a:t>volumes</a:t>
            </a:r>
            <a:r>
              <a:rPr lang="en-GB" sz="1700"/>
              <a:t>, </a:t>
            </a:r>
            <a:r>
              <a:rPr lang="en-GB" sz="1700" b="1"/>
              <a:t>chapters</a:t>
            </a:r>
            <a:r>
              <a:rPr lang="en-GB" sz="1700"/>
              <a:t>, </a:t>
            </a:r>
            <a:r>
              <a:rPr lang="en-GB" sz="1700" b="1"/>
              <a:t>articles</a:t>
            </a:r>
            <a:r>
              <a:rPr lang="en-GB" sz="1700"/>
              <a:t>, single </a:t>
            </a:r>
            <a:r>
              <a:rPr lang="en-GB" sz="1700" b="1"/>
              <a:t>pages</a:t>
            </a:r>
            <a:r>
              <a:rPr lang="en-GB" sz="1700"/>
              <a:t>, even individual </a:t>
            </a:r>
            <a:r>
              <a:rPr lang="en-GB" sz="1700" b="1"/>
              <a:t>sentences</a:t>
            </a:r>
            <a:r>
              <a:rPr lang="en-GB" sz="1700"/>
              <a:t> – modelers' choice</a:t>
            </a:r>
          </a:p>
          <a:p>
            <a:endParaRPr lang="en-GB" sz="1700"/>
          </a:p>
          <a:p>
            <a:endParaRPr lang="en-GB" sz="1700"/>
          </a:p>
        </p:txBody>
      </p:sp>
      <p:sp>
        <p:nvSpPr>
          <p:cNvPr id="55" name="Shape 55"/>
          <p:cNvSpPr txBox="1"/>
          <p:nvPr/>
        </p:nvSpPr>
        <p:spPr>
          <a:xfrm>
            <a:off x="8816400" y="6457800"/>
            <a:ext cx="464699" cy="552600"/>
          </a:xfrm>
          <a:prstGeom prst="rect">
            <a:avLst/>
          </a:prstGeom>
        </p:spPr>
        <p:txBody>
          <a:bodyPr lIns="91425" tIns="91425" rIns="91425" bIns="91425" anchor="t" anchorCtr="0">
            <a:noAutofit/>
          </a:bodyPr>
          <a:lstStyle/>
          <a:p>
            <a:pPr lvl="0" rtl="0">
              <a:buNone/>
            </a:pPr>
            <a:r>
              <a:rPr lang="en-GB"/>
              <a:t>4</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GB"/>
              <a:t>Topic Modeling in HT Books</a:t>
            </a:r>
          </a:p>
          <a:p>
            <a:pPr lvl="0" rtl="0">
              <a:buNone/>
            </a:pPr>
            <a:r>
              <a:rPr lang="en-GB" sz="2400"/>
              <a:t>(analysis level 2)</a:t>
            </a:r>
          </a:p>
        </p:txBody>
      </p:sp>
      <p:sp>
        <p:nvSpPr>
          <p:cNvPr id="61" name="Shape 61"/>
          <p:cNvSpPr txBox="1">
            <a:spLocks noGrp="1"/>
          </p:cNvSpPr>
          <p:nvPr>
            <p:ph type="body" idx="1"/>
          </p:nvPr>
        </p:nvSpPr>
        <p:spPr>
          <a:xfrm>
            <a:off x="76975" y="1570050"/>
            <a:ext cx="3962100" cy="5238599"/>
          </a:xfrm>
          <a:prstGeom prst="rect">
            <a:avLst/>
          </a:prstGeom>
        </p:spPr>
        <p:txBody>
          <a:bodyPr lIns="91425" tIns="91425" rIns="91425" bIns="91425" anchor="t" anchorCtr="0">
            <a:noAutofit/>
          </a:bodyPr>
          <a:lstStyle/>
          <a:p>
            <a:pPr marL="457200" lvl="1" indent="-336550" rtl="0">
              <a:lnSpc>
                <a:spcPct val="115000"/>
              </a:lnSpc>
              <a:spcBef>
                <a:spcPts val="0"/>
              </a:spcBef>
              <a:buClr>
                <a:schemeClr val="dk1"/>
              </a:buClr>
              <a:buSzPct val="100000"/>
              <a:buFont typeface="Courier New"/>
              <a:buChar char="o"/>
            </a:pPr>
            <a:r>
              <a:rPr lang="en-GB" sz="1700"/>
              <a:t>LDA Topic Modeling: Bayesian method generates set of "</a:t>
            </a:r>
            <a:r>
              <a:rPr lang="en-GB" sz="1700" b="1"/>
              <a:t>topics</a:t>
            </a:r>
            <a:r>
              <a:rPr lang="en-GB" sz="1700"/>
              <a:t>"  – </a:t>
            </a:r>
            <a:r>
              <a:rPr lang="en-GB" sz="1700" b="1"/>
              <a:t>probability distributions</a:t>
            </a:r>
            <a:r>
              <a:rPr lang="en-GB" sz="1700"/>
              <a:t> over terms in the corpus</a:t>
            </a:r>
          </a:p>
          <a:p>
            <a:pPr marL="914400" lvl="2" indent="-336550" rtl="0">
              <a:lnSpc>
                <a:spcPct val="115000"/>
              </a:lnSpc>
              <a:spcBef>
                <a:spcPts val="0"/>
              </a:spcBef>
              <a:buClr>
                <a:schemeClr val="dk1"/>
              </a:buClr>
              <a:buSzPct val="100000"/>
              <a:buFont typeface="Wingdings"/>
              <a:buChar char="§"/>
            </a:pPr>
            <a:r>
              <a:rPr lang="en-GB" sz="1700" b="1"/>
              <a:t>Every topic contains every term</a:t>
            </a:r>
            <a:r>
              <a:rPr lang="en-GB" sz="1700"/>
              <a:t> – different probabilities in the different topics</a:t>
            </a:r>
          </a:p>
          <a:p>
            <a:pPr marL="914400" lvl="2" indent="-336550" rtl="0">
              <a:lnSpc>
                <a:spcPct val="115000"/>
              </a:lnSpc>
              <a:spcBef>
                <a:spcPts val="0"/>
              </a:spcBef>
              <a:buClr>
                <a:schemeClr val="dk1"/>
              </a:buClr>
              <a:buSzPct val="100000"/>
              <a:buFont typeface="Wingdings"/>
              <a:buChar char="§"/>
            </a:pPr>
            <a:r>
              <a:rPr lang="en-GB" sz="1700"/>
              <a:t>The </a:t>
            </a:r>
            <a:r>
              <a:rPr lang="en-GB" sz="1700" b="1"/>
              <a:t>number of topics</a:t>
            </a:r>
            <a:r>
              <a:rPr lang="en-GB" sz="1700"/>
              <a:t> is a user-selected parameter </a:t>
            </a:r>
          </a:p>
          <a:p>
            <a:pPr marL="457200" lvl="1" indent="-336550" rtl="0">
              <a:lnSpc>
                <a:spcPct val="115000"/>
              </a:lnSpc>
              <a:spcBef>
                <a:spcPts val="0"/>
              </a:spcBef>
              <a:buClr>
                <a:schemeClr val="dk1"/>
              </a:buClr>
              <a:buSzPct val="100000"/>
              <a:buFont typeface="Courier New"/>
              <a:buChar char="o"/>
            </a:pPr>
            <a:r>
              <a:rPr lang="en-GB" sz="1700"/>
              <a:t>Finds the set of topics best able to reproduce term distributions in the </a:t>
            </a:r>
            <a:r>
              <a:rPr lang="en-GB" sz="1700" b="1"/>
              <a:t>documents</a:t>
            </a:r>
          </a:p>
          <a:p>
            <a:pPr marL="457200" lvl="1" indent="-336550" rtl="0">
              <a:lnSpc>
                <a:spcPct val="115000"/>
              </a:lnSpc>
              <a:spcBef>
                <a:spcPts val="0"/>
              </a:spcBef>
              <a:buClr>
                <a:schemeClr val="dk1"/>
              </a:buClr>
              <a:buSzPct val="100000"/>
              <a:buFont typeface="Courier New"/>
              <a:buChar char="o"/>
            </a:pPr>
            <a:r>
              <a:rPr lang="en-GB" sz="1700"/>
              <a:t>Documents may be whole </a:t>
            </a:r>
            <a:r>
              <a:rPr lang="en-GB" sz="1700" b="1"/>
              <a:t>volumes</a:t>
            </a:r>
            <a:r>
              <a:rPr lang="en-GB" sz="1700"/>
              <a:t>, </a:t>
            </a:r>
            <a:r>
              <a:rPr lang="en-GB" sz="1700" b="1"/>
              <a:t>chapters</a:t>
            </a:r>
            <a:r>
              <a:rPr lang="en-GB" sz="1700"/>
              <a:t>, </a:t>
            </a:r>
            <a:r>
              <a:rPr lang="en-GB" sz="1700" b="1"/>
              <a:t>articles</a:t>
            </a:r>
            <a:r>
              <a:rPr lang="en-GB" sz="1700"/>
              <a:t>, single </a:t>
            </a:r>
            <a:r>
              <a:rPr lang="en-GB" sz="1700" b="1"/>
              <a:t>pages</a:t>
            </a:r>
            <a:r>
              <a:rPr lang="en-GB" sz="1700"/>
              <a:t>, even individual </a:t>
            </a:r>
            <a:r>
              <a:rPr lang="en-GB" sz="1700" b="1"/>
              <a:t>sentences</a:t>
            </a:r>
            <a:r>
              <a:rPr lang="en-GB" sz="1700"/>
              <a:t> – modelers' choice</a:t>
            </a:r>
          </a:p>
          <a:p>
            <a:endParaRPr lang="en-GB" sz="1700"/>
          </a:p>
        </p:txBody>
      </p:sp>
      <p:sp>
        <p:nvSpPr>
          <p:cNvPr id="62" name="Shape 62"/>
          <p:cNvSpPr/>
          <p:nvPr/>
        </p:nvSpPr>
        <p:spPr>
          <a:xfrm>
            <a:off x="3962850" y="1219200"/>
            <a:ext cx="4533699" cy="3887400"/>
          </a:xfrm>
          <a:prstGeom prst="rect">
            <a:avLst/>
          </a:prstGeom>
          <a:blipFill>
            <a:blip r:embed="rId3"/>
            <a:stretch>
              <a:fillRect/>
            </a:stretch>
          </a:blipFill>
        </p:spPr>
      </p:sp>
      <p:sp>
        <p:nvSpPr>
          <p:cNvPr id="63" name="Shape 63"/>
          <p:cNvSpPr/>
          <p:nvPr/>
        </p:nvSpPr>
        <p:spPr>
          <a:xfrm>
            <a:off x="4767249" y="2564700"/>
            <a:ext cx="4252925" cy="2883675"/>
          </a:xfrm>
          <a:prstGeom prst="rect">
            <a:avLst/>
          </a:prstGeom>
          <a:blipFill>
            <a:blip r:embed="rId4"/>
            <a:stretch>
              <a:fillRect/>
            </a:stretch>
          </a:blipFill>
        </p:spPr>
      </p:sp>
      <p:sp>
        <p:nvSpPr>
          <p:cNvPr id="64" name="Shape 64"/>
          <p:cNvSpPr/>
          <p:nvPr/>
        </p:nvSpPr>
        <p:spPr>
          <a:xfrm>
            <a:off x="4039050" y="2036750"/>
            <a:ext cx="3701124" cy="4092200"/>
          </a:xfrm>
          <a:prstGeom prst="rect">
            <a:avLst/>
          </a:prstGeom>
          <a:blipFill>
            <a:blip r:embed="rId5"/>
            <a:stretch>
              <a:fillRect/>
            </a:stretch>
          </a:blipFill>
        </p:spPr>
      </p:sp>
      <p:sp>
        <p:nvSpPr>
          <p:cNvPr id="65" name="Shape 65"/>
          <p:cNvSpPr/>
          <p:nvPr/>
        </p:nvSpPr>
        <p:spPr>
          <a:xfrm>
            <a:off x="5185050" y="3468875"/>
            <a:ext cx="4792049" cy="4754800"/>
          </a:xfrm>
          <a:prstGeom prst="rect">
            <a:avLst/>
          </a:prstGeom>
          <a:blipFill>
            <a:blip r:embed="rId6"/>
            <a:stretch>
              <a:fillRect/>
            </a:stretch>
          </a:blipFill>
        </p:spPr>
      </p:sp>
      <p:sp>
        <p:nvSpPr>
          <p:cNvPr id="66" name="Shape 66"/>
          <p:cNvSpPr txBox="1"/>
          <p:nvPr/>
        </p:nvSpPr>
        <p:spPr>
          <a:xfrm>
            <a:off x="8816400" y="6457800"/>
            <a:ext cx="464699" cy="552600"/>
          </a:xfrm>
          <a:prstGeom prst="rect">
            <a:avLst/>
          </a:prstGeom>
        </p:spPr>
        <p:txBody>
          <a:bodyPr lIns="91425" tIns="91425" rIns="91425" bIns="91425" anchor="t" anchorCtr="0">
            <a:noAutofit/>
          </a:bodyPr>
          <a:lstStyle/>
          <a:p>
            <a:pPr lvl="0" rtl="0">
              <a:buNone/>
            </a:pPr>
            <a:r>
              <a:rPr lang="en-GB"/>
              <a:t>5</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29889" y="274637"/>
            <a:ext cx="9210826" cy="1143000"/>
          </a:xfrm>
          <a:prstGeom prst="rect">
            <a:avLst/>
          </a:prstGeom>
          <a:noFill/>
        </p:spPr>
        <p:txBody>
          <a:bodyPr lIns="91425" tIns="91425" rIns="91425" bIns="91425" anchor="b" anchorCtr="0">
            <a:noAutofit/>
          </a:bodyPr>
          <a:lstStyle/>
          <a:p>
            <a:pPr lvl="0" rtl="0">
              <a:buNone/>
            </a:pPr>
            <a:r>
              <a:rPr lang="en-GB" dirty="0"/>
              <a:t>Argument Selection, </a:t>
            </a:r>
            <a:r>
              <a:rPr lang="en-GB" dirty="0" smtClean="0"/>
              <a:t>Mapping </a:t>
            </a:r>
            <a:r>
              <a:rPr lang="en-GB" dirty="0"/>
              <a:t>and Analysis </a:t>
            </a:r>
            <a:r>
              <a:rPr lang="en-GB" sz="2400" dirty="0"/>
              <a:t>(analysis level 3)</a:t>
            </a:r>
          </a:p>
        </p:txBody>
      </p:sp>
      <p:sp>
        <p:nvSpPr>
          <p:cNvPr id="72" name="Shape 72"/>
          <p:cNvSpPr txBox="1">
            <a:spLocks noGrp="1"/>
          </p:cNvSpPr>
          <p:nvPr>
            <p:ph type="body" idx="1"/>
          </p:nvPr>
        </p:nvSpPr>
        <p:spPr>
          <a:xfrm>
            <a:off x="457200" y="1579200"/>
            <a:ext cx="3459900" cy="5278800"/>
          </a:xfrm>
          <a:prstGeom prst="rect">
            <a:avLst/>
          </a:prstGeom>
          <a:noFill/>
        </p:spPr>
        <p:txBody>
          <a:bodyPr lIns="91425" tIns="91425" rIns="91425" bIns="91425" anchor="t" anchorCtr="0">
            <a:noAutofit/>
          </a:bodyPr>
          <a:lstStyle/>
          <a:p>
            <a:pPr lvl="0" rtl="0">
              <a:buNone/>
            </a:pPr>
            <a:r>
              <a:rPr lang="en-GB" sz="1800"/>
              <a:t>1. Identifying arguments from rated pages (currently human/ manual, but developing algs for automation)</a:t>
            </a:r>
          </a:p>
          <a:p>
            <a:pPr lvl="0" rtl="0">
              <a:buNone/>
            </a:pPr>
            <a:r>
              <a:rPr lang="en-GB" sz="1800"/>
              <a:t>2. Mapping of key arguments with OVA mapping tool:</a:t>
            </a:r>
          </a:p>
          <a:p>
            <a:pPr marL="0" lvl="0" indent="0" rtl="0">
              <a:buNone/>
            </a:pPr>
            <a:r>
              <a:rPr lang="en-GB" sz="1800"/>
              <a:t>- Provides a formal framework, or ‘lens’, for investigation and comparative analysis, e.g. role, structure, status</a:t>
            </a:r>
          </a:p>
          <a:p>
            <a:pPr marL="0" lvl="0" indent="0" rtl="0">
              <a:buNone/>
            </a:pPr>
            <a:r>
              <a:rPr lang="en-GB" sz="1800"/>
              <a:t>- More indirectly: meaning, importance and context</a:t>
            </a:r>
          </a:p>
        </p:txBody>
      </p:sp>
      <p:sp>
        <p:nvSpPr>
          <p:cNvPr id="73" name="Shape 73"/>
          <p:cNvSpPr/>
          <p:nvPr/>
        </p:nvSpPr>
        <p:spPr>
          <a:xfrm>
            <a:off x="3844614" y="1349150"/>
            <a:ext cx="5552521" cy="6858000"/>
          </a:xfrm>
          <a:prstGeom prst="rect">
            <a:avLst/>
          </a:prstGeom>
          <a:blipFill>
            <a:blip r:embed="rId3"/>
            <a:stretch>
              <a:fillRect/>
            </a:stretch>
          </a:blipFill>
          <a:ln>
            <a:noFill/>
          </a:ln>
        </p:spPr>
      </p:sp>
      <p:sp>
        <p:nvSpPr>
          <p:cNvPr id="74" name="Shape 74"/>
          <p:cNvSpPr txBox="1"/>
          <p:nvPr/>
        </p:nvSpPr>
        <p:spPr>
          <a:xfrm>
            <a:off x="8816400" y="6457800"/>
            <a:ext cx="464699" cy="552600"/>
          </a:xfrm>
          <a:prstGeom prst="rect">
            <a:avLst/>
          </a:prstGeom>
        </p:spPr>
        <p:txBody>
          <a:bodyPr lIns="91425" tIns="91425" rIns="91425" bIns="91425" anchor="t" anchorCtr="0">
            <a:noAutofit/>
          </a:bodyPr>
          <a:lstStyle/>
          <a:p>
            <a:pPr lvl="0" rtl="0">
              <a:buNone/>
            </a:pPr>
            <a:r>
              <a:rPr lang="en-GB"/>
              <a:t>6</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GB"/>
              <a:t>Back to the Sentences</a:t>
            </a:r>
          </a:p>
          <a:p>
            <a:pPr>
              <a:buNone/>
            </a:pPr>
            <a:r>
              <a:rPr lang="en-GB" sz="2400"/>
              <a:t>(analysis level 4)</a:t>
            </a:r>
          </a:p>
        </p:txBody>
      </p:sp>
      <p:grpSp>
        <p:nvGrpSpPr>
          <p:cNvPr id="80" name="Shape 80"/>
          <p:cNvGrpSpPr/>
          <p:nvPr/>
        </p:nvGrpSpPr>
        <p:grpSpPr>
          <a:xfrm>
            <a:off x="344349" y="1489675"/>
            <a:ext cx="6667925" cy="4178199"/>
            <a:chOff x="344349" y="1718275"/>
            <a:chExt cx="6667925" cy="4178199"/>
          </a:xfrm>
        </p:grpSpPr>
        <p:sp>
          <p:nvSpPr>
            <p:cNvPr id="81" name="Shape 81"/>
            <p:cNvSpPr/>
            <p:nvPr/>
          </p:nvSpPr>
          <p:spPr>
            <a:xfrm>
              <a:off x="344349" y="1718275"/>
              <a:ext cx="6667925" cy="4178199"/>
            </a:xfrm>
            <a:prstGeom prst="rect">
              <a:avLst/>
            </a:prstGeom>
            <a:blipFill>
              <a:blip r:embed="rId3"/>
              <a:stretch>
                <a:fillRect/>
              </a:stretch>
            </a:blipFill>
          </p:spPr>
        </p:sp>
        <p:sp>
          <p:nvSpPr>
            <p:cNvPr id="82" name="Shape 82"/>
            <p:cNvSpPr/>
            <p:nvPr/>
          </p:nvSpPr>
          <p:spPr>
            <a:xfrm>
              <a:off x="3862875" y="3672850"/>
              <a:ext cx="991525" cy="991525"/>
            </a:xfrm>
            <a:prstGeom prst="rect">
              <a:avLst/>
            </a:prstGeom>
            <a:blipFill>
              <a:blip r:embed="rId4"/>
              <a:stretch>
                <a:fillRect/>
              </a:stretch>
            </a:blipFill>
          </p:spPr>
        </p:sp>
      </p:grpSp>
      <p:sp>
        <p:nvSpPr>
          <p:cNvPr id="83" name="Shape 83"/>
          <p:cNvSpPr/>
          <p:nvPr/>
        </p:nvSpPr>
        <p:spPr>
          <a:xfrm>
            <a:off x="5215500" y="3298225"/>
            <a:ext cx="2745824" cy="3107724"/>
          </a:xfrm>
          <a:prstGeom prst="rect">
            <a:avLst/>
          </a:prstGeom>
          <a:blipFill>
            <a:blip r:embed="rId5"/>
            <a:stretch>
              <a:fillRect/>
            </a:stretch>
          </a:blipFill>
        </p:spPr>
      </p:sp>
      <p:sp>
        <p:nvSpPr>
          <p:cNvPr id="84" name="Shape 84"/>
          <p:cNvSpPr txBox="1"/>
          <p:nvPr/>
        </p:nvSpPr>
        <p:spPr>
          <a:xfrm>
            <a:off x="8816400" y="6457800"/>
            <a:ext cx="464699" cy="552600"/>
          </a:xfrm>
          <a:prstGeom prst="rect">
            <a:avLst/>
          </a:prstGeom>
        </p:spPr>
        <p:txBody>
          <a:bodyPr lIns="91425" tIns="91425" rIns="91425" bIns="91425" anchor="t" anchorCtr="0">
            <a:noAutofit/>
          </a:bodyPr>
          <a:lstStyle/>
          <a:p>
            <a:pPr lvl="0" rtl="0">
              <a:buNone/>
            </a:pPr>
            <a:r>
              <a:rPr lang="en-GB"/>
              <a:t>7</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GB"/>
              <a:t>Back to the Sentences</a:t>
            </a:r>
          </a:p>
          <a:p>
            <a:pPr lvl="0" rtl="0">
              <a:buNone/>
            </a:pPr>
            <a:r>
              <a:rPr lang="en-GB" sz="2400"/>
              <a:t>(analysis level 4)</a:t>
            </a:r>
          </a:p>
        </p:txBody>
      </p:sp>
      <p:grpSp>
        <p:nvGrpSpPr>
          <p:cNvPr id="90" name="Shape 90"/>
          <p:cNvGrpSpPr/>
          <p:nvPr/>
        </p:nvGrpSpPr>
        <p:grpSpPr>
          <a:xfrm>
            <a:off x="344349" y="1489675"/>
            <a:ext cx="6667925" cy="4178199"/>
            <a:chOff x="344349" y="1718275"/>
            <a:chExt cx="6667925" cy="4178199"/>
          </a:xfrm>
        </p:grpSpPr>
        <p:sp>
          <p:nvSpPr>
            <p:cNvPr id="91" name="Shape 91"/>
            <p:cNvSpPr/>
            <p:nvPr/>
          </p:nvSpPr>
          <p:spPr>
            <a:xfrm>
              <a:off x="344349" y="1718275"/>
              <a:ext cx="6667925" cy="4178199"/>
            </a:xfrm>
            <a:prstGeom prst="rect">
              <a:avLst/>
            </a:prstGeom>
            <a:blipFill>
              <a:blip r:embed="rId3"/>
              <a:stretch>
                <a:fillRect/>
              </a:stretch>
            </a:blipFill>
          </p:spPr>
        </p:sp>
        <p:sp>
          <p:nvSpPr>
            <p:cNvPr id="92" name="Shape 92"/>
            <p:cNvSpPr/>
            <p:nvPr/>
          </p:nvSpPr>
          <p:spPr>
            <a:xfrm>
              <a:off x="3862875" y="3672850"/>
              <a:ext cx="991525" cy="991525"/>
            </a:xfrm>
            <a:prstGeom prst="rect">
              <a:avLst/>
            </a:prstGeom>
            <a:blipFill>
              <a:blip r:embed="rId4"/>
              <a:stretch>
                <a:fillRect/>
              </a:stretch>
            </a:blipFill>
          </p:spPr>
        </p:sp>
      </p:grpSp>
      <p:sp>
        <p:nvSpPr>
          <p:cNvPr id="93" name="Shape 93"/>
          <p:cNvSpPr/>
          <p:nvPr/>
        </p:nvSpPr>
        <p:spPr>
          <a:xfrm>
            <a:off x="5215500" y="3298225"/>
            <a:ext cx="2745824" cy="3107724"/>
          </a:xfrm>
          <a:prstGeom prst="rect">
            <a:avLst/>
          </a:prstGeom>
          <a:blipFill>
            <a:blip r:embed="rId5"/>
            <a:stretch>
              <a:fillRect/>
            </a:stretch>
          </a:blipFill>
        </p:spPr>
      </p:sp>
      <p:sp>
        <p:nvSpPr>
          <p:cNvPr id="94" name="Shape 94"/>
          <p:cNvSpPr/>
          <p:nvPr/>
        </p:nvSpPr>
        <p:spPr>
          <a:xfrm>
            <a:off x="893150" y="1981350"/>
            <a:ext cx="7856949" cy="6787249"/>
          </a:xfrm>
          <a:prstGeom prst="rect">
            <a:avLst/>
          </a:prstGeom>
          <a:blipFill>
            <a:blip r:embed="rId6"/>
            <a:stretch>
              <a:fillRect/>
            </a:stretch>
          </a:blipFill>
        </p:spPr>
      </p:sp>
      <p:sp>
        <p:nvSpPr>
          <p:cNvPr id="95" name="Shape 95"/>
          <p:cNvSpPr txBox="1"/>
          <p:nvPr/>
        </p:nvSpPr>
        <p:spPr>
          <a:xfrm>
            <a:off x="8816400" y="6457800"/>
            <a:ext cx="464699" cy="552600"/>
          </a:xfrm>
          <a:prstGeom prst="rect">
            <a:avLst/>
          </a:prstGeom>
        </p:spPr>
        <p:txBody>
          <a:bodyPr lIns="91425" tIns="91425" rIns="91425" bIns="91425" anchor="t" anchorCtr="0">
            <a:noAutofit/>
          </a:bodyPr>
          <a:lstStyle/>
          <a:p>
            <a:pPr lvl="0" rtl="0">
              <a:buNone/>
            </a:pPr>
            <a:r>
              <a:rPr lang="en-GB"/>
              <a:t>8</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1687825"/>
            <a:ext cx="8229600" cy="1011299"/>
          </a:xfrm>
          <a:prstGeom prst="rect">
            <a:avLst/>
          </a:prstGeom>
        </p:spPr>
        <p:txBody>
          <a:bodyPr lIns="91425" tIns="91425" rIns="91425" bIns="91425" anchor="b" anchorCtr="0">
            <a:noAutofit/>
          </a:bodyPr>
          <a:lstStyle/>
          <a:p>
            <a:pPr>
              <a:buNone/>
            </a:pPr>
            <a:r>
              <a:rPr lang="en-GB"/>
              <a:t>DbyD: Conclusions so far...</a:t>
            </a:r>
          </a:p>
        </p:txBody>
      </p:sp>
      <p:sp>
        <p:nvSpPr>
          <p:cNvPr id="101" name="Shape 101"/>
          <p:cNvSpPr txBox="1">
            <a:spLocks noGrp="1"/>
          </p:cNvSpPr>
          <p:nvPr>
            <p:ph type="body" idx="1"/>
          </p:nvPr>
        </p:nvSpPr>
        <p:spPr>
          <a:xfrm>
            <a:off x="457200" y="2699125"/>
            <a:ext cx="5126999" cy="4158599"/>
          </a:xfrm>
          <a:prstGeom prst="rect">
            <a:avLst/>
          </a:prstGeom>
        </p:spPr>
        <p:txBody>
          <a:bodyPr lIns="91425" tIns="91425" rIns="91425" bIns="91425" anchor="t" anchorCtr="0">
            <a:noAutofit/>
          </a:bodyPr>
          <a:lstStyle/>
          <a:p>
            <a:pPr lvl="0" rtl="0">
              <a:buClr>
                <a:srgbClr val="000000"/>
              </a:buClr>
              <a:buSzPct val="61111"/>
              <a:buFont typeface="Arial"/>
              <a:buNone/>
            </a:pPr>
            <a:r>
              <a:rPr lang="en-GB" sz="1800"/>
              <a:t>Project Achievements -</a:t>
            </a:r>
            <a:r>
              <a:rPr lang="en-GB" sz="1800" i="1"/>
              <a:t> proof-of-concept and loose integration of key components:</a:t>
            </a:r>
          </a:p>
          <a:p>
            <a:pPr lvl="0" rtl="0">
              <a:buNone/>
            </a:pPr>
            <a:r>
              <a:rPr lang="en-GB" sz="1800"/>
              <a:t>1. Method for visualizing points of contact between philosophy and sciences</a:t>
            </a:r>
          </a:p>
          <a:p>
            <a:pPr lvl="0" rtl="0">
              <a:buNone/>
            </a:pPr>
            <a:r>
              <a:rPr lang="en-GB" sz="1800"/>
              <a:t>2. Method for Text selection from Big Data using multi-scale modeling techniques</a:t>
            </a:r>
          </a:p>
          <a:p>
            <a:pPr lvl="0" rtl="0">
              <a:buNone/>
            </a:pPr>
            <a:r>
              <a:rPr lang="en-GB" sz="1800"/>
              <a:t>3. Identified, represented and mapped key arguments about topics (OVA) and devised a novel framework for investigation and comparative analysis </a:t>
            </a:r>
          </a:p>
          <a:p>
            <a:pPr lvl="0" rtl="0">
              <a:buNone/>
            </a:pPr>
            <a:r>
              <a:rPr lang="en-GB" sz="1800"/>
              <a:t>4. Used sentence-level Topic Modeling to ‘go back’ to the texts to find similar propositions to those mapped (investigating context)</a:t>
            </a:r>
          </a:p>
          <a:p>
            <a:endParaRPr lang="en-GB" sz="1800"/>
          </a:p>
          <a:p>
            <a:endParaRPr lang="en-GB" sz="1800"/>
          </a:p>
          <a:p>
            <a:endParaRPr lang="en-GB" sz="1800"/>
          </a:p>
        </p:txBody>
      </p:sp>
      <p:sp>
        <p:nvSpPr>
          <p:cNvPr id="102" name="Shape 102"/>
          <p:cNvSpPr/>
          <p:nvPr/>
        </p:nvSpPr>
        <p:spPr>
          <a:xfrm>
            <a:off x="-38100" y="-76200"/>
            <a:ext cx="9220200" cy="2046482"/>
          </a:xfrm>
          <a:prstGeom prst="rect">
            <a:avLst/>
          </a:prstGeom>
          <a:blipFill>
            <a:blip r:embed="rId3"/>
            <a:stretch>
              <a:fillRect/>
            </a:stretch>
          </a:blipFill>
        </p:spPr>
      </p:sp>
      <p:sp>
        <p:nvSpPr>
          <p:cNvPr id="103" name="Shape 103"/>
          <p:cNvSpPr txBox="1"/>
          <p:nvPr/>
        </p:nvSpPr>
        <p:spPr>
          <a:xfrm>
            <a:off x="5761225" y="2555575"/>
            <a:ext cx="3269400" cy="44456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lvl="0" rtl="0">
              <a:buNone/>
            </a:pPr>
            <a:r>
              <a:rPr lang="en-GB" sz="1800"/>
              <a:t>Future work </a:t>
            </a:r>
          </a:p>
          <a:p>
            <a:pPr marL="457200" lvl="0" indent="-342900" rtl="0">
              <a:spcBef>
                <a:spcPts val="600"/>
              </a:spcBef>
              <a:buClr>
                <a:srgbClr val="000000"/>
              </a:buClr>
              <a:buSzPct val="100000"/>
              <a:buFont typeface="Arial"/>
              <a:buChar char="●"/>
            </a:pPr>
            <a:r>
              <a:rPr lang="en-GB" sz="1800"/>
              <a:t>From loose integration to usable tools, e.g. linked to Philpapers</a:t>
            </a:r>
          </a:p>
          <a:p>
            <a:pPr marL="457200" lvl="0" indent="-342900" rtl="0">
              <a:spcBef>
                <a:spcPts val="600"/>
              </a:spcBef>
              <a:buClr>
                <a:srgbClr val="000000"/>
              </a:buClr>
              <a:buSzPct val="100000"/>
              <a:buFont typeface="Arial"/>
              <a:buChar char="●"/>
            </a:pPr>
            <a:r>
              <a:rPr lang="en-GB" sz="1800">
                <a:solidFill>
                  <a:schemeClr val="dk1"/>
                </a:solidFill>
              </a:rPr>
              <a:t>To understand and incrementally construct argument maps (mark-up interface) AND automated extraction and mapping</a:t>
            </a:r>
          </a:p>
          <a:p>
            <a:pPr marL="457200" lvl="0" indent="-342900" rtl="0">
              <a:spcBef>
                <a:spcPts val="600"/>
              </a:spcBef>
              <a:buClr>
                <a:schemeClr val="dk1"/>
              </a:buClr>
              <a:buSzPct val="100000"/>
              <a:buFont typeface="Arial"/>
              <a:buChar char="●"/>
            </a:pPr>
            <a:r>
              <a:rPr lang="en-GB" sz="1800">
                <a:solidFill>
                  <a:schemeClr val="dk1"/>
                </a:solidFill>
              </a:rPr>
              <a:t>Funding from future DiD or similar Big Data initiatives (‘open data’?)</a:t>
            </a:r>
          </a:p>
          <a:p>
            <a:pPr lvl="0" rtl="0">
              <a:spcBef>
                <a:spcPts val="600"/>
              </a:spcBef>
              <a:buNone/>
            </a:pPr>
            <a:r>
              <a:rPr lang="en-GB" sz="1800" b="1">
                <a:solidFill>
                  <a:schemeClr val="dk1"/>
                </a:solidFill>
              </a:rPr>
              <a:t>diggingbydebating.org</a:t>
            </a:r>
          </a:p>
        </p:txBody>
      </p:sp>
      <p:sp>
        <p:nvSpPr>
          <p:cNvPr id="104" name="Shape 104"/>
          <p:cNvSpPr txBox="1"/>
          <p:nvPr/>
        </p:nvSpPr>
        <p:spPr>
          <a:xfrm>
            <a:off x="8816400" y="6457800"/>
            <a:ext cx="464699" cy="552600"/>
          </a:xfrm>
          <a:prstGeom prst="rect">
            <a:avLst/>
          </a:prstGeom>
          <a:solidFill>
            <a:srgbClr val="F3F3F3"/>
          </a:solidFill>
        </p:spPr>
        <p:txBody>
          <a:bodyPr lIns="91425" tIns="91425" rIns="91425" bIns="91425" anchor="t" anchorCtr="0">
            <a:noAutofit/>
          </a:bodyPr>
          <a:lstStyle/>
          <a:p>
            <a:pPr lvl="0" rtl="0">
              <a:buNone/>
            </a:pPr>
            <a:r>
              <a:rPr lang="en-GB"/>
              <a:t>9</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1076</Words>
  <Application>Microsoft Office PowerPoint</Application>
  <PresentationFormat>On-screen Show (4:3)</PresentationFormat>
  <Paragraphs>89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Custom Theme</vt:lpstr>
      <vt:lpstr>Digging by Debating (DbyD): From Big Data Text Repositories to Argument Analysis</vt:lpstr>
      <vt:lpstr>From Big Data to Argument Analysis</vt:lpstr>
      <vt:lpstr>Mapping Philosophy in the Sciences (analysis level 1)</vt:lpstr>
      <vt:lpstr>Topic Modeling in HT Books (analysis level 2)</vt:lpstr>
      <vt:lpstr>Topic Modeling in HT Books (analysis level 2)</vt:lpstr>
      <vt:lpstr>Argument Selection, Mapping and Analysis (analysis level 3)</vt:lpstr>
      <vt:lpstr>Back to the Sentences (analysis level 4)</vt:lpstr>
      <vt:lpstr>Back to the Sentences (analysis level 4)</vt:lpstr>
      <vt:lpstr>DbyD: Conclusions so far...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Digging by Debating (DbyD): From Big Data Text Repositories to Argument Analysis</dc:title>
  <cp:lastModifiedBy>Gail Zboch</cp:lastModifiedBy>
  <cp:revision>1</cp:revision>
  <dcterms:modified xsi:type="dcterms:W3CDTF">2013-11-14T16:54:16Z</dcterms:modified>
</cp:coreProperties>
</file>