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8" r:id="rId2"/>
    <p:sldId id="268" r:id="rId3"/>
    <p:sldId id="300" r:id="rId4"/>
    <p:sldId id="302" r:id="rId5"/>
    <p:sldId id="257" r:id="rId6"/>
    <p:sldId id="271" r:id="rId7"/>
    <p:sldId id="274" r:id="rId8"/>
    <p:sldId id="276" r:id="rId9"/>
    <p:sldId id="308" r:id="rId10"/>
    <p:sldId id="275" r:id="rId11"/>
    <p:sldId id="280" r:id="rId12"/>
    <p:sldId id="283" r:id="rId13"/>
    <p:sldId id="312" r:id="rId14"/>
    <p:sldId id="313" r:id="rId15"/>
    <p:sldId id="314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79" autoAdjust="0"/>
  </p:normalViewPr>
  <p:slideViewPr>
    <p:cSldViewPr snapToGrid="0" snapToObjects="1">
      <p:cViewPr varScale="1">
        <p:scale>
          <a:sx n="59" d="100"/>
          <a:sy n="59" d="100"/>
        </p:scale>
        <p:origin x="-8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08410-BAAE-5A41-9E8D-341AE26119C6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0B78-185F-8F4B-9B29-9C8D522F4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0B78-185F-8F4B-9B29-9C8D522F49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GB" b="1" u="sng">
                <a:latin typeface="Calibri" charset="0"/>
              </a:rPr>
              <a:t>Limitations of Typical Representation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GB">
                <a:solidFill>
                  <a:srgbClr val="FF0000"/>
                </a:solidFill>
                <a:latin typeface="Calibri" charset="0"/>
              </a:rPr>
              <a:t>We have seen so far that the bio-event representation captures the knowledge about biological processes described in the text, and it allows a biomedical document to be viewed as a collection of nested bio-events. However, the </a:t>
            </a:r>
            <a:r>
              <a:rPr lang="en-GB">
                <a:latin typeface="Calibri" charset="0"/>
              </a:rPr>
              <a:t>typical representation lacks some of the necessary information required for the correct interpretation of bio-events. For example, information about the polarity, certainty and the type of knowledge being conveyed are all required for a complete understanding of the bio-events. </a:t>
            </a:r>
          </a:p>
          <a:p>
            <a:pPr marL="0" lvl="1"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GB" b="1" u="sng">
                <a:latin typeface="Calibri" charset="0"/>
              </a:rPr>
              <a:t>Some Examples</a:t>
            </a:r>
          </a:p>
          <a:p>
            <a:pPr marL="0" lvl="1"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Let us see some example which further clarify the point  </a:t>
            </a:r>
            <a:r>
              <a:rPr lang="en-GB" b="1">
                <a:latin typeface="Calibri" charset="0"/>
              </a:rPr>
              <a:t>[show next slide]</a:t>
            </a:r>
          </a:p>
          <a:p>
            <a:pPr marL="0" lvl="1"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  <a:p>
            <a:pPr marL="0" lvl="1"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2576BC-26AB-A946-A345-DD22F4F8B03C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b="1">
                <a:latin typeface="Calibri" charset="0"/>
              </a:rPr>
              <a:t>[show basic bio-event]</a:t>
            </a:r>
          </a:p>
          <a:p>
            <a:r>
              <a:rPr lang="en-GB">
                <a:latin typeface="Calibri" charset="0"/>
              </a:rPr>
              <a:t>This is the typical bio-event representation with event-type, participants and their types.</a:t>
            </a:r>
          </a:p>
          <a:p>
            <a:endParaRPr lang="en-GB">
              <a:latin typeface="Calibri" charset="0"/>
            </a:endParaRPr>
          </a:p>
          <a:p>
            <a:r>
              <a:rPr lang="en-GB" b="1">
                <a:latin typeface="Calibri" charset="0"/>
              </a:rPr>
              <a:t>[show the meta-knowledge dimensions]</a:t>
            </a:r>
          </a:p>
          <a:p>
            <a:r>
              <a:rPr lang="en-GB">
                <a:latin typeface="Calibri" charset="0"/>
              </a:rPr>
              <a:t>These are the six meta-knowledge dimensions that we have identified.  Let us now look at each dimension is more detail </a:t>
            </a:r>
            <a:r>
              <a:rPr lang="en-GB" b="1">
                <a:latin typeface="Calibri" charset="0"/>
              </a:rPr>
              <a:t>[next slide]</a:t>
            </a:r>
          </a:p>
          <a:p>
            <a:endParaRPr lang="en-GB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16263F-47ED-1948-AFFC-98CA67D6EC50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75E298-5BEB-2A45-B24B-8FD3BEBC2B1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05E2-F5BC-4A44-BEFE-F960D450DA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66" y="50830"/>
            <a:ext cx="1601534" cy="447616"/>
          </a:xfrm>
          <a:prstGeom prst="rect">
            <a:avLst/>
          </a:prstGeom>
        </p:spPr>
      </p:pic>
      <p:pic>
        <p:nvPicPr>
          <p:cNvPr id="8" name="Picture 4" descr="TUOM_4COL_cropped_30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73614" cy="10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IDchallenge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35626" y="0"/>
            <a:ext cx="1676206" cy="395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tem.ac.uk/ISHE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ISHER: </a:t>
            </a:r>
            <a:br>
              <a:rPr lang="en-US" dirty="0" smtClean="0"/>
            </a:br>
            <a:r>
              <a:rPr lang="en-US" sz="4000" dirty="0" smtClean="0"/>
              <a:t>Integrated Social History Environment </a:t>
            </a:r>
            <a:br>
              <a:rPr lang="en-US" sz="4000" dirty="0" smtClean="0"/>
            </a:br>
            <a:r>
              <a:rPr lang="en-US" sz="4000" dirty="0" smtClean="0"/>
              <a:t>for Research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9507"/>
            <a:ext cx="6400800" cy="1752600"/>
          </a:xfrm>
        </p:spPr>
        <p:txBody>
          <a:bodyPr/>
          <a:lstStyle/>
          <a:p>
            <a:r>
              <a:rPr lang="en-US" dirty="0" smtClean="0"/>
              <a:t>Sophia Ananiadou</a:t>
            </a:r>
          </a:p>
          <a:p>
            <a:r>
              <a:rPr lang="en-US" dirty="0" smtClean="0"/>
              <a:t>National Centre for Text Mining</a:t>
            </a:r>
          </a:p>
          <a:p>
            <a:r>
              <a:rPr lang="en-US" dirty="0" smtClean="0"/>
              <a:t>School of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wa\Desktop\1.png"/>
          <p:cNvPicPr>
            <a:picLocks noChangeAspect="1" noChangeArrowheads="1"/>
          </p:cNvPicPr>
          <p:nvPr/>
        </p:nvPicPr>
        <p:blipFill>
          <a:blip r:embed="rId3" cstate="print"/>
          <a:srcRect l="2370" r="45737" b="73160"/>
          <a:stretch>
            <a:fillRect/>
          </a:stretch>
        </p:blipFill>
        <p:spPr bwMode="auto">
          <a:xfrm>
            <a:off x="3290888" y="2692400"/>
            <a:ext cx="52419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a typeface="ＭＳ Ｐゴシック" pitchFamily="50" charset="-128"/>
              </a:rPr>
              <a:t>Event Extraction Text Mining Workflow</a:t>
            </a:r>
          </a:p>
        </p:txBody>
      </p:sp>
      <p:sp>
        <p:nvSpPr>
          <p:cNvPr id="2052" name="コンテンツ プレースホルダー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50" charset="-128"/>
              </a:rPr>
              <a:t>Pipeline system with machine-learning-based modules</a:t>
            </a:r>
            <a:endParaRPr lang="en-GB" dirty="0" smtClean="0">
              <a:ea typeface="ＭＳ Ｐゴシック" pitchFamily="50" charset="-128"/>
            </a:endParaRPr>
          </a:p>
        </p:txBody>
      </p:sp>
      <p:sp>
        <p:nvSpPr>
          <p:cNvPr id="2053" name="テキスト ボックス 5"/>
          <p:cNvSpPr txBox="1">
            <a:spLocks noChangeArrowheads="1"/>
          </p:cNvSpPr>
          <p:nvPr/>
        </p:nvSpPr>
        <p:spPr bwMode="auto">
          <a:xfrm>
            <a:off x="1042988" y="343217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Trigger detection</a:t>
            </a:r>
            <a:endParaRPr lang="en-GB" sz="1600" b="1" i="1"/>
          </a:p>
        </p:txBody>
      </p:sp>
      <p:sp>
        <p:nvSpPr>
          <p:cNvPr id="2054" name="テキスト ボックス 9"/>
          <p:cNvSpPr txBox="1">
            <a:spLocks noChangeArrowheads="1"/>
          </p:cNvSpPr>
          <p:nvPr/>
        </p:nvSpPr>
        <p:spPr bwMode="auto">
          <a:xfrm>
            <a:off x="1150938" y="4440238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Edge detection</a:t>
            </a:r>
            <a:endParaRPr lang="en-GB" sz="1600" b="1" i="1"/>
          </a:p>
        </p:txBody>
      </p:sp>
      <p:sp>
        <p:nvSpPr>
          <p:cNvPr id="2055" name="テキスト ボックス 10"/>
          <p:cNvSpPr txBox="1">
            <a:spLocks noChangeArrowheads="1"/>
          </p:cNvSpPr>
          <p:nvPr/>
        </p:nvSpPr>
        <p:spPr bwMode="auto">
          <a:xfrm>
            <a:off x="1150938" y="5351463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Event detection</a:t>
            </a:r>
            <a:endParaRPr lang="en-GB" sz="1600" b="1" i="1"/>
          </a:p>
        </p:txBody>
      </p:sp>
      <p:sp>
        <p:nvSpPr>
          <p:cNvPr id="9" name="上カーブ矢印 8"/>
          <p:cNvSpPr/>
          <p:nvPr/>
        </p:nvSpPr>
        <p:spPr>
          <a:xfrm rot="5400000">
            <a:off x="2626519" y="3385344"/>
            <a:ext cx="649288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13" name="上カーブ矢印 12"/>
          <p:cNvSpPr/>
          <p:nvPr/>
        </p:nvSpPr>
        <p:spPr>
          <a:xfrm rot="5400000">
            <a:off x="2627313" y="4357688"/>
            <a:ext cx="647700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14" name="上カーブ矢印 13"/>
          <p:cNvSpPr/>
          <p:nvPr/>
        </p:nvSpPr>
        <p:spPr>
          <a:xfrm rot="5400000">
            <a:off x="2627313" y="5303838"/>
            <a:ext cx="647700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029" y="6424595"/>
            <a:ext cx="394933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://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www.nactem.ac.uk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EventMine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54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890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Interpretation of events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300" dirty="0" smtClean="0">
                <a:latin typeface="Calibri" charset="0"/>
              </a:rPr>
              <a:t>A event may:</a:t>
            </a:r>
            <a:endParaRPr lang="en-GB" sz="33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>
                <a:latin typeface="Calibri" charset="0"/>
              </a:rPr>
              <a:t>r</a:t>
            </a:r>
            <a:r>
              <a:rPr lang="en-GB" sz="2600" dirty="0" smtClean="0">
                <a:latin typeface="Calibri" charset="0"/>
              </a:rPr>
              <a:t>epresent a fact, a specific event, an opinion/analysis, a hypothetical situation, recommendation, etc.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>
                <a:latin typeface="Calibri" charset="0"/>
              </a:rPr>
              <a:t>b</a:t>
            </a:r>
            <a:r>
              <a:rPr lang="en-GB" sz="2600" dirty="0" smtClean="0">
                <a:latin typeface="Calibri" charset="0"/>
              </a:rPr>
              <a:t>e presented as the author’s own knowledge/point of view, or that of a third party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>
                <a:latin typeface="Calibri" charset="0"/>
              </a:rPr>
              <a:t>b</a:t>
            </a:r>
            <a:r>
              <a:rPr lang="en-GB" sz="2600" dirty="0" smtClean="0">
                <a:latin typeface="Calibri" charset="0"/>
              </a:rPr>
              <a:t>e expressed together with a level of certainty (e.g., speculation)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latin typeface="Calibri" charset="0"/>
              </a:rPr>
              <a:t>Represent a situation in the past, an </a:t>
            </a:r>
            <a:r>
              <a:rPr lang="en-GB" sz="2600" dirty="0" err="1" smtClean="0">
                <a:latin typeface="Calibri" charset="0"/>
              </a:rPr>
              <a:t>ongoing</a:t>
            </a:r>
            <a:r>
              <a:rPr lang="en-GB" sz="2600" dirty="0" smtClean="0">
                <a:latin typeface="Calibri" charset="0"/>
              </a:rPr>
              <a:t> situation, or something that will happen in the future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latin typeface="Calibri" charset="0"/>
              </a:rPr>
              <a:t>be negated, i.e., there is an indication that the event did not happen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i="1" dirty="0" smtClean="0">
                <a:latin typeface="Calibri" charset="0"/>
              </a:rPr>
              <a:t>meta-knowledge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Enriching event annotation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Enriching event annotation with meta-knowledge information allows more sophisticated event extraction systems to be trained</a:t>
            </a:r>
          </a:p>
          <a:p>
            <a:r>
              <a:rPr lang="en-GB" dirty="0" smtClean="0"/>
              <a:t>Additional search criteria can be specified e.g. </a:t>
            </a:r>
          </a:p>
          <a:p>
            <a:pPr lvl="1"/>
            <a:r>
              <a:rPr lang="en-GB" dirty="0" smtClean="0"/>
              <a:t>Find only events that represent known facts</a:t>
            </a:r>
          </a:p>
          <a:p>
            <a:pPr lvl="1"/>
            <a:r>
              <a:rPr lang="en-GB" dirty="0" smtClean="0"/>
              <a:t>Find only events which are reported with high or complete certainty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197429" y="-50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Meta-knowledge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past event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past event reported by a third party</a:t>
            </a:r>
          </a:p>
          <a:p>
            <a:endParaRPr lang="en-GB" dirty="0"/>
          </a:p>
        </p:txBody>
      </p:sp>
      <p:pic>
        <p:nvPicPr>
          <p:cNvPr id="4" name="Picture 3" descr="Screen Shot 2012-11-26 at 10.4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" y="2138508"/>
            <a:ext cx="8702369" cy="1016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44512" y="2552069"/>
            <a:ext cx="960597" cy="610594"/>
          </a:xfrm>
          <a:prstGeom prst="ellipse">
            <a:avLst/>
          </a:prstGeom>
          <a:noFill/>
          <a:ln w="76200" cmpd="sng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5" descr="Screen Shot 2012-11-26 at 10.18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2" r="1286" b="-332584"/>
          <a:stretch/>
        </p:blipFill>
        <p:spPr>
          <a:xfrm>
            <a:off x="457200" y="3869172"/>
            <a:ext cx="8596540" cy="45259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3816686" y="4460483"/>
            <a:ext cx="960597" cy="511307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flipV="1">
            <a:off x="457200" y="4319379"/>
            <a:ext cx="1887312" cy="818413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Meta-knowledge examples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future event</a:t>
            </a:r>
          </a:p>
          <a:p>
            <a:endParaRPr lang="en-GB" dirty="0"/>
          </a:p>
          <a:p>
            <a:r>
              <a:rPr lang="en-GB" dirty="0" smtClean="0"/>
              <a:t>A planned event reported by a third party</a:t>
            </a:r>
          </a:p>
          <a:p>
            <a:endParaRPr lang="en-GB" dirty="0"/>
          </a:p>
          <a:p>
            <a:r>
              <a:rPr lang="en-GB" dirty="0" smtClean="0"/>
              <a:t>A negated, hypothetical event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Shot 2012-11-26 at 10.4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" y="2248525"/>
            <a:ext cx="9144000" cy="6159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V="1">
            <a:off x="3580607" y="2247593"/>
            <a:ext cx="1401479" cy="699545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flipV="1">
            <a:off x="2279385" y="2463167"/>
            <a:ext cx="1212959" cy="483969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creen Shot 2012-11-26 at 10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" y="3388262"/>
            <a:ext cx="8596540" cy="6346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679928" y="3490923"/>
            <a:ext cx="1159531" cy="531983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flipV="1">
            <a:off x="4857703" y="3665790"/>
            <a:ext cx="563979" cy="35711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flipV="1">
            <a:off x="3169650" y="3639631"/>
            <a:ext cx="640180" cy="383274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creen Shot 2012-11-26 at 10.44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9" y="4473698"/>
            <a:ext cx="7848600" cy="711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flipV="1">
            <a:off x="4402320" y="4717970"/>
            <a:ext cx="1159531" cy="531983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flipV="1">
            <a:off x="3995287" y="4957893"/>
            <a:ext cx="407033" cy="292060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flipV="1">
            <a:off x="2377733" y="4866678"/>
            <a:ext cx="1513504" cy="49027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Meta-knowledge examples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hypothetical event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future event with high, but not complete confidence</a:t>
            </a:r>
          </a:p>
          <a:p>
            <a:endParaRPr lang="en-GB" dirty="0"/>
          </a:p>
        </p:txBody>
      </p:sp>
      <p:pic>
        <p:nvPicPr>
          <p:cNvPr id="4" name="Picture 3" descr="Screen Shot 2012-11-26 at 10.5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6" y="4424832"/>
            <a:ext cx="5524500" cy="571500"/>
          </a:xfrm>
          <a:prstGeom prst="rect">
            <a:avLst/>
          </a:prstGeom>
        </p:spPr>
      </p:pic>
      <p:pic>
        <p:nvPicPr>
          <p:cNvPr id="7" name="Picture 6" descr="Screen Shot 2012-11-26 at 10.5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3" y="2410375"/>
            <a:ext cx="8623300" cy="685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V="1">
            <a:off x="5639701" y="2564192"/>
            <a:ext cx="1159531" cy="531983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flipV="1">
            <a:off x="2247483" y="4611891"/>
            <a:ext cx="772703" cy="490275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flipV="1">
            <a:off x="3097542" y="4678636"/>
            <a:ext cx="1086759" cy="423531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flipV="1">
            <a:off x="3411599" y="2701946"/>
            <a:ext cx="536624" cy="394229"/>
          </a:xfrm>
          <a:prstGeom prst="ellipse">
            <a:avLst/>
          </a:prstGeom>
          <a:noFill/>
          <a:ln w="76200" cmpd="sng">
            <a:solidFill>
              <a:schemeClr val="accent6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latin typeface="Calibri" charset="0"/>
              </a:rPr>
              <a:t>Meta-knowledge Scheme for newswire</a:t>
            </a:r>
            <a:endParaRPr lang="en-US" dirty="0">
              <a:latin typeface="Calibri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59488" y="3244850"/>
            <a:ext cx="2198687" cy="11763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Class / Type</a:t>
            </a:r>
          </a:p>
          <a:p>
            <a:pPr algn="ctr">
              <a:defRPr/>
            </a:pPr>
            <a:endParaRPr lang="en-GB" sz="17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365500" y="3243263"/>
            <a:ext cx="2535238" cy="1177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rgbClr val="FFFFFF"/>
                </a:solidFill>
                <a:latin typeface="+mj-lt"/>
              </a:rPr>
              <a:t>Event</a:t>
            </a:r>
            <a:endParaRPr lang="en-GB" sz="3200" b="1" dirty="0">
              <a:solidFill>
                <a:srgbClr val="FFFFFF"/>
              </a:solidFill>
              <a:latin typeface="+mj-lt"/>
            </a:endParaRPr>
          </a:p>
          <a:p>
            <a:pPr algn="ctr">
              <a:defRPr/>
            </a:pPr>
            <a:r>
              <a:rPr lang="en-GB" sz="1700" b="1" dirty="0">
                <a:solidFill>
                  <a:srgbClr val="FFFFFF"/>
                </a:solidFill>
                <a:latin typeface="+mj-lt"/>
              </a:rPr>
              <a:t>(Centred on an Event Trigger)</a:t>
            </a:r>
          </a:p>
        </p:txBody>
      </p:sp>
      <p:cxnSp>
        <p:nvCxnSpPr>
          <p:cNvPr id="30" name="Straight Connector 29"/>
          <p:cNvCxnSpPr>
            <a:stCxn id="27" idx="0"/>
            <a:endCxn id="33" idx="2"/>
          </p:cNvCxnSpPr>
          <p:nvPr/>
        </p:nvCxnSpPr>
        <p:spPr bwMode="auto">
          <a:xfrm rot="16200000" flipV="1">
            <a:off x="3307557" y="1918494"/>
            <a:ext cx="285750" cy="2363787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0"/>
            <a:endCxn id="35" idx="2"/>
          </p:cNvCxnSpPr>
          <p:nvPr/>
        </p:nvCxnSpPr>
        <p:spPr bwMode="auto">
          <a:xfrm flipV="1">
            <a:off x="4633119" y="2944813"/>
            <a:ext cx="2566988" cy="298450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2"/>
            <a:endCxn id="38" idx="0"/>
          </p:cNvCxnSpPr>
          <p:nvPr/>
        </p:nvCxnSpPr>
        <p:spPr bwMode="auto">
          <a:xfrm flipH="1">
            <a:off x="2057685" y="4421188"/>
            <a:ext cx="2575434" cy="521650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852488" y="1520825"/>
            <a:ext cx="2828925" cy="1436688"/>
          </a:xfrm>
          <a:prstGeom prst="roundRect">
            <a:avLst/>
          </a:prstGeom>
          <a:gradFill>
            <a:gsLst>
              <a:gs pos="0">
                <a:srgbClr val="76953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smtClean="0">
                <a:latin typeface="+mj-lt"/>
              </a:rPr>
              <a:t>Modality</a:t>
            </a:r>
            <a:endParaRPr lang="en-GB" sz="21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100" b="1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059488" y="1508125"/>
            <a:ext cx="2281237" cy="1436688"/>
          </a:xfrm>
          <a:prstGeom prst="roundRect">
            <a:avLst/>
          </a:prstGeom>
          <a:gradFill>
            <a:gsLst>
              <a:gs pos="0">
                <a:srgbClr val="76953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err="1" smtClean="0">
                <a:latin typeface="+mj-lt"/>
              </a:rPr>
              <a:t>Genericity</a:t>
            </a:r>
            <a:endParaRPr lang="en-GB" sz="2100" b="1" dirty="0">
              <a:latin typeface="+mj-lt"/>
            </a:endParaRPr>
          </a:p>
          <a:p>
            <a:pPr marL="711200" indent="-873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Specific</a:t>
            </a:r>
            <a:endParaRPr lang="en-GB" sz="1700" b="1" dirty="0">
              <a:latin typeface="+mj-lt"/>
            </a:endParaRPr>
          </a:p>
          <a:p>
            <a:pPr marL="711200" indent="-87313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Generic</a:t>
            </a:r>
            <a:endParaRPr lang="en-GB" sz="1700" b="1" dirty="0">
              <a:latin typeface="+mj-lt"/>
            </a:endParaRPr>
          </a:p>
          <a:p>
            <a:pPr marL="623887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700" b="1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266316" y="4942838"/>
            <a:ext cx="1582738" cy="1674081"/>
          </a:xfrm>
          <a:prstGeom prst="roundRect">
            <a:avLst/>
          </a:prstGeom>
          <a:gradFill>
            <a:gsLst>
              <a:gs pos="0">
                <a:srgbClr val="76953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smtClean="0">
                <a:latin typeface="+mj-lt"/>
              </a:rPr>
              <a:t>Source-Type</a:t>
            </a:r>
            <a:endParaRPr lang="en-GB" sz="21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Author</a:t>
            </a:r>
            <a:endParaRPr lang="en-GB" sz="17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Involved</a:t>
            </a: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 Third Party</a:t>
            </a:r>
            <a:endParaRPr lang="en-GB" sz="1700" b="1" dirty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904875" y="3246438"/>
            <a:ext cx="2198688" cy="11763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  <a:latin typeface="+mj-lt"/>
              </a:rPr>
              <a:t>Participants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  <a:p>
            <a:pPr marL="260350" algn="just">
              <a:buFont typeface="Arial" pitchFamily="34" charset="0"/>
              <a:buChar char="•"/>
              <a:defRPr/>
            </a:pPr>
            <a:r>
              <a:rPr lang="en-GB" sz="1700" b="1" dirty="0" smtClean="0">
                <a:solidFill>
                  <a:schemeClr val="tx1"/>
                </a:solidFill>
                <a:latin typeface="+mj-lt"/>
              </a:rPr>
              <a:t> Attacker</a:t>
            </a:r>
          </a:p>
          <a:p>
            <a:pPr marL="260350" algn="just">
              <a:buFont typeface="Arial" pitchFamily="34" charset="0"/>
              <a:buChar char="•"/>
              <a:defRPr/>
            </a:pPr>
            <a:r>
              <a:rPr lang="en-GB" sz="1700" b="1" dirty="0" smtClean="0">
                <a:solidFill>
                  <a:schemeClr val="tx1"/>
                </a:solidFill>
                <a:latin typeface="+mj-lt"/>
              </a:rPr>
              <a:t> Place, </a:t>
            </a:r>
            <a:r>
              <a:rPr lang="en-GB" sz="1700" b="1" dirty="0" err="1" smtClean="0">
                <a:solidFill>
                  <a:schemeClr val="tx1"/>
                </a:solidFill>
                <a:latin typeface="+mj-lt"/>
              </a:rPr>
              <a:t>etc</a:t>
            </a:r>
            <a:endParaRPr lang="en-GB" sz="17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0" name="Straight Connector 39"/>
          <p:cNvCxnSpPr>
            <a:stCxn id="27" idx="1"/>
            <a:endCxn id="39" idx="3"/>
          </p:cNvCxnSpPr>
          <p:nvPr/>
        </p:nvCxnSpPr>
        <p:spPr bwMode="auto">
          <a:xfrm rot="10800000" flipV="1">
            <a:off x="3103563" y="3832225"/>
            <a:ext cx="261937" cy="3175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1"/>
            <a:endCxn id="27" idx="3"/>
          </p:cNvCxnSpPr>
          <p:nvPr/>
        </p:nvCxnSpPr>
        <p:spPr bwMode="auto">
          <a:xfrm rot="10800000">
            <a:off x="5900738" y="3832225"/>
            <a:ext cx="158750" cy="1588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92" y="1916832"/>
            <a:ext cx="2952328" cy="1415772"/>
          </a:xfrm>
          <a:prstGeom prst="rect">
            <a:avLst/>
          </a:prstGeom>
          <a:noFill/>
        </p:spPr>
        <p:txBody>
          <a:bodyPr numCol="2" spcCol="18000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charset="0"/>
              </a:rPr>
              <a:t>Asserted  </a:t>
            </a: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charset="0"/>
              </a:rPr>
              <a:t>Presupposed </a:t>
            </a: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charset="0"/>
              </a:rPr>
              <a:t>Speculated</a:t>
            </a: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charset="0"/>
              </a:rPr>
              <a:t>Other</a:t>
            </a: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81225" y="4747981"/>
            <a:ext cx="1582738" cy="1442864"/>
          </a:xfrm>
          <a:prstGeom prst="roundRect">
            <a:avLst>
              <a:gd name="adj" fmla="val 17460"/>
            </a:avLst>
          </a:prstGeom>
          <a:gradFill>
            <a:gsLst>
              <a:gs pos="0">
                <a:srgbClr val="76953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smtClean="0">
                <a:latin typeface="+mj-lt"/>
              </a:rPr>
              <a:t>Polarity</a:t>
            </a:r>
            <a:endParaRPr lang="en-GB" sz="21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Positive</a:t>
            </a:r>
            <a:endParaRPr lang="en-GB" sz="17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Negative</a:t>
            </a:r>
            <a:endParaRPr lang="en-GB" sz="1700" b="1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16200000" flipV="1">
            <a:off x="5747825" y="3388956"/>
            <a:ext cx="285750" cy="2363787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3566557" y="5016107"/>
            <a:ext cx="1582738" cy="1600813"/>
          </a:xfrm>
          <a:prstGeom prst="roundRect">
            <a:avLst/>
          </a:prstGeom>
          <a:gradFill>
            <a:gsLst>
              <a:gs pos="0">
                <a:srgbClr val="76953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smtClean="0">
                <a:latin typeface="+mj-lt"/>
              </a:rPr>
              <a:t>Tense</a:t>
            </a:r>
            <a:endParaRPr lang="en-GB" sz="21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Past</a:t>
            </a:r>
            <a:endParaRPr lang="en-GB" sz="17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Present</a:t>
            </a: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 Future</a:t>
            </a: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Unspecified</a:t>
            </a:r>
            <a:endParaRPr lang="en-GB" sz="1700" b="1" dirty="0">
              <a:latin typeface="+mj-lt"/>
            </a:endParaRPr>
          </a:p>
        </p:txBody>
      </p:sp>
      <p:cxnSp>
        <p:nvCxnSpPr>
          <p:cNvPr id="19" name="Straight Connector 18"/>
          <p:cNvCxnSpPr>
            <a:stCxn id="27" idx="2"/>
            <a:endCxn id="17" idx="0"/>
          </p:cNvCxnSpPr>
          <p:nvPr/>
        </p:nvCxnSpPr>
        <p:spPr bwMode="auto">
          <a:xfrm flipH="1">
            <a:off x="4357926" y="4421188"/>
            <a:ext cx="275193" cy="594919"/>
          </a:xfrm>
          <a:prstGeom prst="line">
            <a:avLst/>
          </a:prstGeom>
          <a:ln w="2222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 bwMode="auto">
          <a:xfrm>
            <a:off x="3851919" y="1486582"/>
            <a:ext cx="2048817" cy="1600813"/>
          </a:xfrm>
          <a:prstGeom prst="roundRect">
            <a:avLst/>
          </a:prstGeom>
          <a:gradFill>
            <a:gsLst>
              <a:gs pos="0">
                <a:srgbClr val="769535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smtClean="0">
                <a:latin typeface="+mj-lt"/>
              </a:rPr>
              <a:t>Subjectivity</a:t>
            </a:r>
            <a:endParaRPr lang="en-GB" sz="21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Positive</a:t>
            </a:r>
            <a:endParaRPr lang="en-GB" sz="1700" b="1" dirty="0">
              <a:latin typeface="+mj-lt"/>
            </a:endParaRP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>
                <a:latin typeface="+mj-lt"/>
              </a:rPr>
              <a:t> </a:t>
            </a:r>
            <a:r>
              <a:rPr lang="en-GB" sz="1700" b="1" dirty="0" smtClean="0">
                <a:latin typeface="+mj-lt"/>
              </a:rPr>
              <a:t>Negative</a:t>
            </a: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 Neutral</a:t>
            </a:r>
          </a:p>
          <a:p>
            <a:pPr marL="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700" b="1" dirty="0" smtClean="0">
                <a:latin typeface="+mj-lt"/>
              </a:rPr>
              <a:t> Multi-valued</a:t>
            </a:r>
            <a:endParaRPr lang="en-GB" sz="1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9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 animBg="1"/>
      <p:bldP spid="35" grpId="0" animBg="1"/>
      <p:bldP spid="38" grpId="0" animBg="1"/>
      <p:bldP spid="39" grpId="0" animBg="1"/>
      <p:bldP spid="15" grpId="0" animBg="1"/>
      <p:bldP spid="17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ACE Annotation 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Meta-knowledge information for all  5349 events in ACE corpus reviewed/updated to reflect changes and extensions to meta-knowledge scheme</a:t>
            </a:r>
          </a:p>
          <a:p>
            <a:r>
              <a:rPr lang="en-GB" dirty="0" smtClean="0"/>
              <a:t>“Clue” words and phrases annotated for each attribute type</a:t>
            </a:r>
          </a:p>
          <a:p>
            <a:r>
              <a:rPr lang="en-GB" dirty="0" smtClean="0"/>
              <a:t>Substantial agreement reached between 2 different annotators (average of 0.76 Kappa)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3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 meta-knowledge analysis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Analysis revealed varying meta-knowledge characteristics in different parts of ACE corpus</a:t>
            </a:r>
          </a:p>
          <a:p>
            <a:pPr lvl="1"/>
            <a:r>
              <a:rPr lang="en-GB" dirty="0" smtClean="0"/>
              <a:t>Speculated events are more than twice as likely in newsgroups discussing news stories than in news reports themselves</a:t>
            </a:r>
          </a:p>
          <a:p>
            <a:pPr lvl="1"/>
            <a:r>
              <a:rPr lang="en-GB" dirty="0" smtClean="0"/>
              <a:t>Asserted, definite events tend to decrease with the formality of the text type/setting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eneral topics, rather than specific events, are 2-3 times more likely in discussions about news than news reports</a:t>
            </a:r>
          </a:p>
        </p:txBody>
      </p:sp>
    </p:spTree>
    <p:extLst>
      <p:ext uri="{BB962C8B-B14F-4D97-AF65-F5344CB8AC3E}">
        <p14:creationId xmlns:p14="http://schemas.microsoft.com/office/powerpoint/2010/main" val="40232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 meta-knowledge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24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Events with negative subjectivity more than twice as those with positive polarity</a:t>
            </a:r>
          </a:p>
          <a:p>
            <a:pPr lvl="2"/>
            <a:r>
              <a:rPr lang="en-GB" dirty="0"/>
              <a:t>“Bad news sells better than good news</a:t>
            </a:r>
            <a:r>
              <a:rPr lang="en-GB" dirty="0" smtClean="0"/>
              <a:t>”</a:t>
            </a:r>
          </a:p>
          <a:p>
            <a:pPr lvl="2"/>
            <a:r>
              <a:rPr lang="en-GB" dirty="0" smtClean="0"/>
              <a:t>Strongly negative words often chosen over more neutral words to help “sensationalise” stories</a:t>
            </a:r>
          </a:p>
          <a:p>
            <a:pPr lvl="3"/>
            <a:r>
              <a:rPr lang="en-GB" dirty="0"/>
              <a:t>e</a:t>
            </a:r>
            <a:r>
              <a:rPr lang="en-GB" dirty="0" smtClean="0"/>
              <a:t>.g. </a:t>
            </a:r>
            <a:r>
              <a:rPr lang="en-GB" i="1" dirty="0" smtClean="0"/>
              <a:t>terrorism, genocide, fierce, bloody</a:t>
            </a:r>
          </a:p>
          <a:p>
            <a:r>
              <a:rPr lang="en-GB" dirty="0" smtClean="0"/>
              <a:t>Attribution of events to sources other than the author/reporter most common in newswire (35% of all events)</a:t>
            </a:r>
          </a:p>
          <a:p>
            <a:pPr lvl="1"/>
            <a:r>
              <a:rPr lang="en-GB" dirty="0" smtClean="0"/>
              <a:t>Most common for such information to come from eyewitnesses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1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Enrich digital archives with semantic </a:t>
            </a:r>
            <a:r>
              <a:rPr lang="en-US" sz="3200" cap="sm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metadatA</a:t>
            </a:r>
            <a:endParaRPr lang="en-US" sz="3200" cap="sm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Transform the way social historians work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produce a semantic search system for social history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Develop text analytics infrastructure for social history 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shot 2012-11-22 at 12.4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" y="1144725"/>
            <a:ext cx="8863867" cy="5713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8953" y="775393"/>
            <a:ext cx="3339376" cy="369332"/>
          </a:xfrm>
          <a:prstGeom prst="rect">
            <a:avLst/>
          </a:prstGeom>
          <a:ln w="50800"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http://www.nactem.ac.uk/ISHER/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1-22 at 12.4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6" y="1129965"/>
            <a:ext cx="8898506" cy="57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2-11-22 at 12.5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" y="1139302"/>
            <a:ext cx="8895750" cy="57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11-22 at 12.5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" y="1096577"/>
            <a:ext cx="8938566" cy="57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2-11-22 at 12.4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0" y="1148642"/>
            <a:ext cx="8838598" cy="57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4" name="Content Placeholder 3" descr="ISHER-ScreenShot-Search-NamedEntity+Eve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42" r="-17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HER-ScreenShot-Search-Eve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63" r="-20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HER-ScreenShot-Search-Event+EventArgument(Person)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08" r="-16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Natural Language Processing/Text Mining</a:t>
            </a:r>
          </a:p>
          <a:p>
            <a:pPr lvl="1"/>
            <a:r>
              <a:rPr lang="en-US" dirty="0" smtClean="0"/>
              <a:t> UK, </a:t>
            </a:r>
            <a:r>
              <a:rPr lang="en-US" dirty="0" err="1" smtClean="0"/>
              <a:t>NaCTeM</a:t>
            </a:r>
            <a:r>
              <a:rPr lang="en-US" dirty="0" smtClean="0"/>
              <a:t>, University of Manchester (</a:t>
            </a:r>
            <a:r>
              <a:rPr lang="en-US" smtClean="0"/>
              <a:t>Sophia Ananiadou)</a:t>
            </a:r>
          </a:p>
          <a:p>
            <a:pPr lvl="1"/>
            <a:r>
              <a:rPr lang="en-US" dirty="0" smtClean="0"/>
              <a:t> US, Cognitive Computation Group, UIUC (Dan Roth)</a:t>
            </a:r>
          </a:p>
          <a:p>
            <a:pPr lvl="1"/>
            <a:r>
              <a:rPr lang="en-US" dirty="0" smtClean="0"/>
              <a:t> NL, </a:t>
            </a:r>
            <a:r>
              <a:rPr lang="en-US" dirty="0" err="1" smtClean="0"/>
              <a:t>Radboud</a:t>
            </a:r>
            <a:r>
              <a:rPr lang="en-US" dirty="0" smtClean="0"/>
              <a:t> University, Nijmegen (</a:t>
            </a:r>
            <a:r>
              <a:rPr lang="en-US" dirty="0" err="1" smtClean="0"/>
              <a:t>Antal</a:t>
            </a:r>
            <a:r>
              <a:rPr lang="en-US" dirty="0" smtClean="0"/>
              <a:t> van den Bosch)</a:t>
            </a:r>
          </a:p>
          <a:p>
            <a:r>
              <a:rPr lang="en-US" dirty="0" smtClean="0"/>
              <a:t> Users</a:t>
            </a:r>
          </a:p>
          <a:p>
            <a:pPr lvl="1"/>
            <a:r>
              <a:rPr lang="en-US" dirty="0" smtClean="0"/>
              <a:t>NL, International Institute of Social History</a:t>
            </a:r>
          </a:p>
          <a:p>
            <a:pPr lvl="1"/>
            <a:r>
              <a:rPr lang="en-US" dirty="0" smtClean="0"/>
              <a:t>US, Cline Center for Democracy, Univ. Illinois</a:t>
            </a:r>
          </a:p>
          <a:p>
            <a:pPr lvl="1"/>
            <a:r>
              <a:rPr lang="en-US" dirty="0" smtClean="0"/>
              <a:t>UK, BBC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Enriching text for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Search system </a:t>
            </a:r>
            <a:endParaRPr lang="en-US" dirty="0"/>
          </a:p>
          <a:p>
            <a:pPr lvl="1"/>
            <a:r>
              <a:rPr lang="en-US" dirty="0"/>
              <a:t>End-</a:t>
            </a:r>
            <a:r>
              <a:rPr lang="en-US" dirty="0" smtClean="0"/>
              <a:t>users: social </a:t>
            </a:r>
            <a:r>
              <a:rPr lang="en-US" dirty="0"/>
              <a:t>history </a:t>
            </a:r>
            <a:r>
              <a:rPr lang="en-US" dirty="0" smtClean="0"/>
              <a:t>researchers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ews </a:t>
            </a:r>
            <a:r>
              <a:rPr lang="en-US" dirty="0"/>
              <a:t>reports on </a:t>
            </a:r>
            <a:r>
              <a:rPr lang="en-US" dirty="0" smtClean="0"/>
              <a:t>social </a:t>
            </a:r>
            <a:r>
              <a:rPr lang="en-US" dirty="0"/>
              <a:t>unrest 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York Times; 1.8 million articles </a:t>
            </a:r>
            <a:r>
              <a:rPr lang="en-US" dirty="0" smtClean="0"/>
              <a:t>(</a:t>
            </a:r>
            <a:r>
              <a:rPr lang="en-US" dirty="0"/>
              <a:t>1987-2007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ACE2005 corpus</a:t>
            </a:r>
          </a:p>
          <a:p>
            <a:pPr lvl="2"/>
            <a:r>
              <a:rPr lang="en-US" dirty="0"/>
              <a:t>NE and event annotations on news </a:t>
            </a:r>
            <a:r>
              <a:rPr lang="en-US" dirty="0" smtClean="0"/>
              <a:t>articles</a:t>
            </a:r>
          </a:p>
          <a:p>
            <a:r>
              <a:rPr lang="en-US" dirty="0" smtClean="0"/>
              <a:t>Develop </a:t>
            </a:r>
            <a:r>
              <a:rPr lang="en-US" dirty="0"/>
              <a:t>and evaluate analytics</a:t>
            </a:r>
          </a:p>
          <a:p>
            <a:pPr lvl="1"/>
            <a:r>
              <a:rPr lang="en-US" dirty="0"/>
              <a:t>Access to corpora and searchable data sources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engines for entities and events</a:t>
            </a:r>
          </a:p>
          <a:p>
            <a:r>
              <a:rPr lang="en-US" dirty="0" smtClean="0"/>
              <a:t>Extract discourse information for social history events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Interoperable Text Mining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Leverage and expand an interoperable infrastructure environment</a:t>
            </a:r>
          </a:p>
          <a:p>
            <a:pPr lvl="1"/>
            <a:r>
              <a:rPr lang="en-US" dirty="0" smtClean="0"/>
              <a:t>Used for annotation and creating text mining workflows </a:t>
            </a:r>
          </a:p>
          <a:p>
            <a:r>
              <a:rPr lang="en-US" dirty="0" smtClean="0"/>
              <a:t>UIMA-based U-Compare, Argo and brat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17" y="5163326"/>
            <a:ext cx="3888432" cy="45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mining pipelines in Argo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327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reader </a:t>
            </a:r>
          </a:p>
          <a:p>
            <a:r>
              <a:rPr lang="en-US" dirty="0" smtClean="0"/>
              <a:t>One or more analytic engines</a:t>
            </a:r>
          </a:p>
          <a:p>
            <a:r>
              <a:rPr lang="en-US" dirty="0" smtClean="0"/>
              <a:t>Annotation editor </a:t>
            </a:r>
          </a:p>
          <a:p>
            <a:pPr lvl="1"/>
            <a:r>
              <a:rPr lang="en-US" dirty="0" smtClean="0"/>
              <a:t>to correct/augment</a:t>
            </a:r>
          </a:p>
          <a:p>
            <a:r>
              <a:rPr lang="en-US" dirty="0" smtClean="0"/>
              <a:t>A ‘consumer’ to collect annotations for indexing</a:t>
            </a:r>
            <a:endParaRPr lang="en-US" dirty="0"/>
          </a:p>
        </p:txBody>
      </p:sp>
      <p:pic>
        <p:nvPicPr>
          <p:cNvPr id="6" name="Content Placeholder 5" descr="isherInArgo.tif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59540" r="-59540"/>
          <a:stretch>
            <a:fillRect/>
          </a:stretch>
        </p:blipFill>
        <p:spPr>
          <a:xfrm>
            <a:off x="5589996" y="1600200"/>
            <a:ext cx="4038600" cy="4525963"/>
          </a:xfrm>
        </p:spPr>
      </p:pic>
      <p:sp>
        <p:nvSpPr>
          <p:cNvPr id="3" name="Rectangle 2"/>
          <p:cNvSpPr/>
          <p:nvPr/>
        </p:nvSpPr>
        <p:spPr>
          <a:xfrm>
            <a:off x="836353" y="5638778"/>
            <a:ext cx="32239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www.nactem.ac.uk</a:t>
            </a:r>
            <a:r>
              <a:rPr lang="en-US" dirty="0"/>
              <a:t>/</a:t>
            </a:r>
            <a:r>
              <a:rPr lang="en-US" dirty="0" err="1"/>
              <a:t>argo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976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712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02430"/>
          </a:xfrm>
        </p:spPr>
        <p:txBody>
          <a:bodyPr/>
          <a:lstStyle/>
          <a:p>
            <a:r>
              <a:rPr lang="en-US" dirty="0" smtClean="0"/>
              <a:t>NER 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50" charset="-128"/>
              </a:rPr>
              <a:t>ACE: Data set for training</a:t>
            </a:r>
          </a:p>
        </p:txBody>
      </p:sp>
      <p:sp>
        <p:nvSpPr>
          <p:cNvPr id="307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50" charset="-128"/>
              </a:rPr>
              <a:t>ACE 2005 Multilingual Training Corpus</a:t>
            </a:r>
          </a:p>
          <a:p>
            <a:pPr lvl="1"/>
            <a:r>
              <a:rPr lang="en-GB" dirty="0" smtClean="0">
                <a:ea typeface="ＭＳ Ｐゴシック" pitchFamily="50" charset="-128"/>
              </a:rPr>
              <a:t>599 English articles</a:t>
            </a:r>
          </a:p>
          <a:p>
            <a:pPr lvl="2"/>
            <a:r>
              <a:rPr lang="en-GB" dirty="0" smtClean="0">
                <a:ea typeface="ＭＳ Ｐゴシック" pitchFamily="50" charset="-128"/>
              </a:rPr>
              <a:t>5,349 events: 8 types, 33 subtypes (e.g., </a:t>
            </a:r>
            <a:r>
              <a:rPr lang="en-GB" i="1" dirty="0" smtClean="0">
                <a:ea typeface="ＭＳ Ｐゴシック" pitchFamily="50" charset="-128"/>
              </a:rPr>
              <a:t>Life</a:t>
            </a:r>
            <a:r>
              <a:rPr lang="en-GB" dirty="0" smtClean="0">
                <a:ea typeface="ＭＳ Ｐゴシック" pitchFamily="50" charset="-128"/>
              </a:rPr>
              <a:t>-</a:t>
            </a:r>
            <a:r>
              <a:rPr lang="en-GB" i="1" dirty="0" smtClean="0">
                <a:ea typeface="ＭＳ Ｐゴシック" pitchFamily="50" charset="-128"/>
              </a:rPr>
              <a:t>Marry</a:t>
            </a:r>
            <a:r>
              <a:rPr lang="en-GB" dirty="0" smtClean="0">
                <a:ea typeface="ＭＳ Ｐゴシック" pitchFamily="50" charset="-128"/>
              </a:rPr>
              <a:t>) </a:t>
            </a:r>
          </a:p>
          <a:p>
            <a:pPr lvl="2"/>
            <a:r>
              <a:rPr lang="en-GB" dirty="0" smtClean="0">
                <a:ea typeface="ＭＳ Ｐゴシック" pitchFamily="50" charset="-128"/>
              </a:rPr>
              <a:t>9,793 roles: 35 role types (e.g., </a:t>
            </a:r>
            <a:r>
              <a:rPr lang="en-GB" i="1" dirty="0" smtClean="0">
                <a:ea typeface="ＭＳ Ｐゴシック" pitchFamily="50" charset="-128"/>
              </a:rPr>
              <a:t>Agent</a:t>
            </a:r>
            <a:r>
              <a:rPr lang="en-GB" dirty="0" smtClean="0">
                <a:ea typeface="ＭＳ Ｐゴシック" pitchFamily="50" charset="-128"/>
              </a:rPr>
              <a:t>) </a:t>
            </a:r>
          </a:p>
          <a:p>
            <a:pPr lvl="2"/>
            <a:r>
              <a:rPr lang="en-GB" dirty="0" smtClean="0">
                <a:ea typeface="ＭＳ Ｐゴシック" pitchFamily="50" charset="-128"/>
              </a:rPr>
              <a:t>61,321 entities/values (~ event arguments)</a:t>
            </a:r>
          </a:p>
          <a:p>
            <a:pPr lvl="3"/>
            <a:r>
              <a:rPr lang="en-GB" dirty="0" smtClean="0">
                <a:ea typeface="ＭＳ Ｐゴシック" pitchFamily="50" charset="-128"/>
              </a:rPr>
              <a:t>54,824 entities: 7 types, 45subtypes (e.g., </a:t>
            </a:r>
            <a:r>
              <a:rPr lang="en-GB" i="1" dirty="0" smtClean="0">
                <a:ea typeface="ＭＳ Ｐゴシック" pitchFamily="50" charset="-128"/>
              </a:rPr>
              <a:t>ORG</a:t>
            </a:r>
            <a:r>
              <a:rPr lang="en-GB" dirty="0" smtClean="0">
                <a:ea typeface="ＭＳ Ｐゴシック" pitchFamily="50" charset="-128"/>
              </a:rPr>
              <a:t>-</a:t>
            </a:r>
            <a:r>
              <a:rPr lang="en-GB" i="1" dirty="0" smtClean="0">
                <a:ea typeface="ＭＳ Ｐゴシック" pitchFamily="50" charset="-128"/>
              </a:rPr>
              <a:t>Media</a:t>
            </a:r>
            <a:r>
              <a:rPr lang="en-GB" dirty="0" smtClean="0">
                <a:ea typeface="ＭＳ Ｐゴシック" pitchFamily="50" charset="-128"/>
              </a:rPr>
              <a:t>)</a:t>
            </a:r>
          </a:p>
          <a:p>
            <a:pPr lvl="3"/>
            <a:r>
              <a:rPr lang="en-GB" dirty="0" smtClean="0">
                <a:ea typeface="ＭＳ Ｐゴシック" pitchFamily="50" charset="-128"/>
              </a:rPr>
              <a:t>5,469 timex2 elements: 1 type</a:t>
            </a:r>
          </a:p>
          <a:p>
            <a:pPr lvl="3"/>
            <a:r>
              <a:rPr lang="en-GB" dirty="0" smtClean="0">
                <a:ea typeface="ＭＳ Ｐゴシック" pitchFamily="50" charset="-128"/>
              </a:rPr>
              <a:t>1,028 values: 5 types, 5 subtypes (e.g., Numeric-Money)</a:t>
            </a:r>
          </a:p>
          <a:p>
            <a:pPr lvl="2"/>
            <a:endParaRPr lang="en-GB" dirty="0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928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 2005: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“Several </a:t>
            </a:r>
            <a:r>
              <a:rPr lang="en-US" dirty="0"/>
              <a:t>hours later, </a:t>
            </a:r>
            <a:r>
              <a:rPr lang="en-US" dirty="0">
                <a:solidFill>
                  <a:srgbClr val="3366FF"/>
                </a:solidFill>
              </a:rPr>
              <a:t>dozens of Israeli tanks advanced into </a:t>
            </a:r>
            <a:r>
              <a:rPr lang="en-US" dirty="0" smtClean="0">
                <a:solidFill>
                  <a:srgbClr val="3366FF"/>
                </a:solidFill>
              </a:rPr>
              <a:t>the northern </a:t>
            </a:r>
            <a:r>
              <a:rPr lang="en-US" dirty="0">
                <a:solidFill>
                  <a:srgbClr val="3366FF"/>
                </a:solidFill>
              </a:rPr>
              <a:t>Gaza Strip </a:t>
            </a:r>
            <a:r>
              <a:rPr lang="en-US" dirty="0"/>
              <a:t>backed by helicopters which fired at least </a:t>
            </a:r>
            <a:r>
              <a:rPr lang="en-US" dirty="0" smtClean="0"/>
              <a:t>three rockets </a:t>
            </a:r>
            <a:r>
              <a:rPr lang="en-US" dirty="0"/>
              <a:t>in the </a:t>
            </a:r>
            <a:r>
              <a:rPr lang="en-US" dirty="0" err="1"/>
              <a:t>Jabaliya</a:t>
            </a:r>
            <a:r>
              <a:rPr lang="en-US" dirty="0"/>
              <a:t> area, Palestinian security sources said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marking denotes an event associated with the following details:</a:t>
            </a:r>
          </a:p>
          <a:p>
            <a:r>
              <a:rPr lang="en-US" dirty="0"/>
              <a:t>T</a:t>
            </a:r>
            <a:r>
              <a:rPr lang="en-US" dirty="0" smtClean="0"/>
              <a:t>ype: Movement</a:t>
            </a:r>
          </a:p>
          <a:p>
            <a:r>
              <a:rPr lang="en-US" dirty="0" smtClean="0"/>
              <a:t>Subtype: 	Transport</a:t>
            </a:r>
          </a:p>
          <a:p>
            <a:r>
              <a:rPr lang="en-US" dirty="0" smtClean="0"/>
              <a:t>Modality: 	Asserted</a:t>
            </a:r>
          </a:p>
          <a:p>
            <a:r>
              <a:rPr lang="en-US" dirty="0" smtClean="0"/>
              <a:t>Polarity: 	Positive</a:t>
            </a:r>
          </a:p>
          <a:p>
            <a:r>
              <a:rPr lang="en-US" dirty="0" err="1" smtClean="0"/>
              <a:t>Genericity</a:t>
            </a:r>
            <a:r>
              <a:rPr lang="en-US" dirty="0" smtClean="0"/>
              <a:t>:	Specific</a:t>
            </a:r>
          </a:p>
          <a:p>
            <a:r>
              <a:rPr lang="en-US" dirty="0" smtClean="0"/>
              <a:t>Tense: 	Past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 arguments:</a:t>
            </a:r>
            <a:endParaRPr lang="en-US" dirty="0"/>
          </a:p>
          <a:p>
            <a:r>
              <a:rPr lang="en-US" dirty="0" smtClean="0"/>
              <a:t>Entity: “</a:t>
            </a:r>
            <a:r>
              <a:rPr lang="en-US" dirty="0"/>
              <a:t>dozens of Israeli </a:t>
            </a:r>
            <a:r>
              <a:rPr lang="en-US" dirty="0" smtClean="0"/>
              <a:t>tanks”, 	role: Vehicle</a:t>
            </a:r>
          </a:p>
          <a:p>
            <a:r>
              <a:rPr lang="en-US" dirty="0"/>
              <a:t>Entity: “</a:t>
            </a:r>
            <a:r>
              <a:rPr lang="en-US" dirty="0" smtClean="0"/>
              <a:t>The northern </a:t>
            </a:r>
            <a:r>
              <a:rPr lang="en-US" dirty="0"/>
              <a:t>Gaza </a:t>
            </a:r>
            <a:r>
              <a:rPr lang="en-US" dirty="0" smtClean="0"/>
              <a:t>Strip”, 	role: Destination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Anchor (or in other words trigger):</a:t>
            </a:r>
          </a:p>
          <a:p>
            <a:r>
              <a:rPr lang="en-US" dirty="0" smtClean="0"/>
              <a:t>“Advanced”</a:t>
            </a:r>
          </a:p>
        </p:txBody>
      </p:sp>
    </p:spTree>
    <p:extLst>
      <p:ext uri="{BB962C8B-B14F-4D97-AF65-F5344CB8AC3E}">
        <p14:creationId xmlns:p14="http://schemas.microsoft.com/office/powerpoint/2010/main" val="39608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965</Words>
  <Application>Microsoft Office PowerPoint</Application>
  <PresentationFormat>On-screen Show (4:3)</PresentationFormat>
  <Paragraphs>174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ISHER:  Integrated Social History Environment  for Research</vt:lpstr>
      <vt:lpstr>Aims </vt:lpstr>
      <vt:lpstr>The partners</vt:lpstr>
      <vt:lpstr>Enriching text for search</vt:lpstr>
      <vt:lpstr>Interoperable Text Mining Infrastructure</vt:lpstr>
      <vt:lpstr>Text mining pipelines in Argo</vt:lpstr>
      <vt:lpstr>NER annotations</vt:lpstr>
      <vt:lpstr>ACE: Data set for training</vt:lpstr>
      <vt:lpstr>ACE 2005: Events</vt:lpstr>
      <vt:lpstr>Event Extraction Text Mining Workflow</vt:lpstr>
      <vt:lpstr>Interpretation of events</vt:lpstr>
      <vt:lpstr>Enriching event annotation</vt:lpstr>
      <vt:lpstr>Meta-knowledge examples </vt:lpstr>
      <vt:lpstr>Meta-knowledge examples (2)</vt:lpstr>
      <vt:lpstr>Meta-knowledge examples (3)</vt:lpstr>
      <vt:lpstr>Meta-knowledge Scheme for newswire</vt:lpstr>
      <vt:lpstr>ACE Annotation Summary </vt:lpstr>
      <vt:lpstr>ACE meta-knowledge analysis  </vt:lpstr>
      <vt:lpstr>ACE meta-knowledge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Events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ISHER:  Integrated Social History Environment  for Research</dc:title>
  <dc:creator>Yannis Korkontzelos</dc:creator>
  <cp:lastModifiedBy>Gail Zboch</cp:lastModifiedBy>
  <cp:revision>35</cp:revision>
  <cp:lastPrinted>2012-11-14T12:43:27Z</cp:lastPrinted>
  <dcterms:created xsi:type="dcterms:W3CDTF">2013-08-30T14:07:36Z</dcterms:created>
  <dcterms:modified xsi:type="dcterms:W3CDTF">2013-11-14T17:00:35Z</dcterms:modified>
</cp:coreProperties>
</file>