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sldIdLst>
    <p:sldId id="256" r:id="rId3"/>
    <p:sldId id="257" r:id="rId4"/>
    <p:sldId id="272" r:id="rId5"/>
    <p:sldId id="273" r:id="rId6"/>
    <p:sldId id="275" r:id="rId7"/>
    <p:sldId id="262" r:id="rId8"/>
    <p:sldId id="260" r:id="rId9"/>
    <p:sldId id="268" r:id="rId10"/>
    <p:sldId id="271" r:id="rId11"/>
    <p:sldId id="266" r:id="rId12"/>
    <p:sldId id="258" r:id="rId13"/>
    <p:sldId id="261" r:id="rId14"/>
    <p:sldId id="269" r:id="rId15"/>
    <p:sldId id="263" r:id="rId16"/>
    <p:sldId id="259" r:id="rId17"/>
    <p:sldId id="270"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75000"/>
  </p:normalViewPr>
  <p:slideViewPr>
    <p:cSldViewPr snapToGrid="0" snapToObjects="1">
      <p:cViewPr varScale="1">
        <p:scale>
          <a:sx n="76" d="100"/>
          <a:sy n="76" d="100"/>
        </p:scale>
        <p:origin x="216" y="26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sir\Dropbox\Projects\GitHub%20Docking%20Studies\ResultsFromSQL_PreliminaryAnalys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Diffusion of Julia in GitHub Community</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1"/>
          <c:tx>
            <c:strRef>
              <c:f>Sheet4!$F$24</c:f>
              <c:strCache>
                <c:ptCount val="1"/>
                <c:pt idx="0">
                  <c:v>New Julia Projects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Sheet4!$D$25:$D$33</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Sheet4!$F$25:$F$33</c:f>
              <c:numCache>
                <c:formatCode>General</c:formatCode>
                <c:ptCount val="9"/>
                <c:pt idx="0">
                  <c:v>1</c:v>
                </c:pt>
                <c:pt idx="1">
                  <c:v>5</c:v>
                </c:pt>
                <c:pt idx="2">
                  <c:v>439</c:v>
                </c:pt>
                <c:pt idx="3">
                  <c:v>1847</c:v>
                </c:pt>
                <c:pt idx="4">
                  <c:v>3451</c:v>
                </c:pt>
                <c:pt idx="5">
                  <c:v>7374</c:v>
                </c:pt>
                <c:pt idx="6">
                  <c:v>7372</c:v>
                </c:pt>
                <c:pt idx="7">
                  <c:v>8912</c:v>
                </c:pt>
                <c:pt idx="8">
                  <c:v>16115</c:v>
                </c:pt>
              </c:numCache>
            </c:numRef>
          </c:yVal>
          <c:smooth val="0"/>
          <c:extLst>
            <c:ext xmlns:c16="http://schemas.microsoft.com/office/drawing/2014/chart" uri="{C3380CC4-5D6E-409C-BE32-E72D297353CC}">
              <c16:uniqueId val="{00000000-176C-704F-A1F4-F41CCB60C9F6}"/>
            </c:ext>
          </c:extLst>
        </c:ser>
        <c:dLbls>
          <c:showLegendKey val="0"/>
          <c:showVal val="0"/>
          <c:showCatName val="0"/>
          <c:showSerName val="0"/>
          <c:showPercent val="0"/>
          <c:showBubbleSize val="0"/>
        </c:dLbls>
        <c:axId val="91804671"/>
        <c:axId val="149011327"/>
      </c:scatterChart>
      <c:scatterChart>
        <c:scatterStyle val="lineMarker"/>
        <c:varyColors val="0"/>
        <c:ser>
          <c:idx val="0"/>
          <c:order val="0"/>
          <c:tx>
            <c:strRef>
              <c:f>Sheet4!$E$24</c:f>
              <c:strCache>
                <c:ptCount val="1"/>
                <c:pt idx="0">
                  <c:v>New Julia Users</c:v>
                </c:pt>
              </c:strCache>
            </c:strRef>
          </c:tx>
          <c:spPr>
            <a:ln w="19050" cap="rnd">
              <a:solidFill>
                <a:schemeClr val="accent1"/>
              </a:solidFill>
              <a:prstDash val="sysDash"/>
              <a:round/>
            </a:ln>
            <a:effectLst/>
          </c:spPr>
          <c:marker>
            <c:symbol val="circle"/>
            <c:size val="5"/>
            <c:spPr>
              <a:solidFill>
                <a:schemeClr val="accent1"/>
              </a:solidFill>
              <a:ln w="9525">
                <a:solidFill>
                  <a:schemeClr val="accent1"/>
                </a:solidFill>
              </a:ln>
              <a:effectLst/>
            </c:spPr>
          </c:marker>
          <c:xVal>
            <c:numRef>
              <c:f>Sheet4!$D$25:$D$33</c:f>
              <c:numCache>
                <c:formatCode>General</c:formatCode>
                <c:ptCount val="9"/>
                <c:pt idx="0">
                  <c:v>2010</c:v>
                </c:pt>
                <c:pt idx="1">
                  <c:v>2011</c:v>
                </c:pt>
                <c:pt idx="2">
                  <c:v>2012</c:v>
                </c:pt>
                <c:pt idx="3">
                  <c:v>2013</c:v>
                </c:pt>
                <c:pt idx="4">
                  <c:v>2014</c:v>
                </c:pt>
                <c:pt idx="5">
                  <c:v>2015</c:v>
                </c:pt>
                <c:pt idx="6">
                  <c:v>2016</c:v>
                </c:pt>
                <c:pt idx="7">
                  <c:v>2017</c:v>
                </c:pt>
                <c:pt idx="8">
                  <c:v>2018</c:v>
                </c:pt>
              </c:numCache>
            </c:numRef>
          </c:xVal>
          <c:yVal>
            <c:numRef>
              <c:f>Sheet4!$E$25:$E$33</c:f>
              <c:numCache>
                <c:formatCode>General</c:formatCode>
                <c:ptCount val="9"/>
                <c:pt idx="0">
                  <c:v>1</c:v>
                </c:pt>
                <c:pt idx="1">
                  <c:v>9</c:v>
                </c:pt>
                <c:pt idx="2">
                  <c:v>165</c:v>
                </c:pt>
                <c:pt idx="3">
                  <c:v>225</c:v>
                </c:pt>
                <c:pt idx="4">
                  <c:v>965</c:v>
                </c:pt>
                <c:pt idx="5">
                  <c:v>1195</c:v>
                </c:pt>
                <c:pt idx="6">
                  <c:v>1457</c:v>
                </c:pt>
                <c:pt idx="7">
                  <c:v>1665</c:v>
                </c:pt>
                <c:pt idx="8">
                  <c:v>1937</c:v>
                </c:pt>
              </c:numCache>
            </c:numRef>
          </c:yVal>
          <c:smooth val="0"/>
          <c:extLst>
            <c:ext xmlns:c16="http://schemas.microsoft.com/office/drawing/2014/chart" uri="{C3380CC4-5D6E-409C-BE32-E72D297353CC}">
              <c16:uniqueId val="{00000001-176C-704F-A1F4-F41CCB60C9F6}"/>
            </c:ext>
          </c:extLst>
        </c:ser>
        <c:dLbls>
          <c:showLegendKey val="0"/>
          <c:showVal val="0"/>
          <c:showCatName val="0"/>
          <c:showSerName val="0"/>
          <c:showPercent val="0"/>
          <c:showBubbleSize val="0"/>
        </c:dLbls>
        <c:axId val="102928015"/>
        <c:axId val="102931759"/>
      </c:scatterChart>
      <c:valAx>
        <c:axId val="91804671"/>
        <c:scaling>
          <c:orientation val="minMax"/>
          <c:max val="2018"/>
          <c:min val="20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011327"/>
        <c:crosses val="autoZero"/>
        <c:crossBetween val="midCat"/>
      </c:valAx>
      <c:valAx>
        <c:axId val="149011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r>
                  <a:rPr lang="en-US">
                    <a:solidFill>
                      <a:schemeClr val="accent2"/>
                    </a:solidFill>
                  </a:rPr>
                  <a:t>New Projects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804671"/>
        <c:crosses val="autoZero"/>
        <c:crossBetween val="midCat"/>
      </c:valAx>
      <c:valAx>
        <c:axId val="102931759"/>
        <c:scaling>
          <c:orientation val="minMax"/>
          <c:max val="2250"/>
          <c:min val="0"/>
        </c:scaling>
        <c:delete val="0"/>
        <c:axPos val="r"/>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a:solidFill>
                      <a:schemeClr val="accent1"/>
                    </a:solidFill>
                  </a:rPr>
                  <a:t>New Users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928015"/>
        <c:crosses val="max"/>
        <c:crossBetween val="midCat"/>
        <c:majorUnit val="250"/>
      </c:valAx>
      <c:valAx>
        <c:axId val="102928015"/>
        <c:scaling>
          <c:orientation val="minMax"/>
        </c:scaling>
        <c:delete val="1"/>
        <c:axPos val="b"/>
        <c:numFmt formatCode="General" sourceLinked="1"/>
        <c:majorTickMark val="out"/>
        <c:minorTickMark val="none"/>
        <c:tickLblPos val="nextTo"/>
        <c:crossAx val="10293175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2ED39-EC1F-2F4F-966B-66A2C3034E7D}" type="datetimeFigureOut">
              <a:rPr lang="en-US" smtClean="0"/>
              <a:t>1/29/20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80C05-FC7E-FF40-9C22-44E005583050}" type="slidenum">
              <a:rPr lang="en-US" smtClean="0"/>
              <a:t>‹#›</a:t>
            </a:fld>
            <a:endParaRPr lang="en-US"/>
          </a:p>
        </p:txBody>
      </p:sp>
    </p:spTree>
    <p:extLst>
      <p:ext uri="{BB962C8B-B14F-4D97-AF65-F5344CB8AC3E}">
        <p14:creationId xmlns:p14="http://schemas.microsoft.com/office/powerpoint/2010/main" val="83446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hemis-cog.github.i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THEMIS.COG project is aimed at Theoretical and Empirical Modeling of Identity and Sentiments in Collaborative Groups. THEMIS.COG provides new theoretical insights into the dynamics of self-organized collaborations, in which people come together to work on a common problem, without prompting by a third party. Understanding the social forces behind self-organized collaboration is increasingly important in today's society. Technological and social innovations are increasingly generated through informal, distributed processes of collaboration, rather than in formal, hierarchical organizations. Our work uses a data-driven approach to explore the social and psychological mechanisms that motivate self-organized collaborations and determine their likelihood of success or failure, focusing on the example of open, collaborative software development in online collaborative networks (OCNs) like GitHub.</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project is a collaboration between the University of Waterloo, Canada, The Potsdam University of Applied Sciences, Germany, and Dartmouth College, USA. More information on the project, as well as related publications, can be found at </a:t>
            </a:r>
            <a:r>
              <a:rPr lang="en-CA" dirty="0">
                <a:hlinkClick r:id="rId3"/>
              </a:rPr>
              <a:t>https://themis-cog.github.io/</a:t>
            </a:r>
            <a:endParaRPr lang="en-US" dirty="0"/>
          </a:p>
        </p:txBody>
      </p:sp>
      <p:sp>
        <p:nvSpPr>
          <p:cNvPr id="4" name="Slide Number Placeholder 3"/>
          <p:cNvSpPr>
            <a:spLocks noGrp="1"/>
          </p:cNvSpPr>
          <p:nvPr>
            <p:ph type="sldNum" sz="quarter" idx="5"/>
          </p:nvPr>
        </p:nvSpPr>
        <p:spPr/>
        <p:txBody>
          <a:bodyPr/>
          <a:lstStyle/>
          <a:p>
            <a:fld id="{6FB80C05-FC7E-FF40-9C22-44E005583050}" type="slidenum">
              <a:rPr lang="en-US" smtClean="0"/>
              <a:t>1</a:t>
            </a:fld>
            <a:endParaRPr lang="en-US"/>
          </a:p>
        </p:txBody>
      </p:sp>
    </p:spTree>
    <p:extLst>
      <p:ext uri="{BB962C8B-B14F-4D97-AF65-F5344CB8AC3E}">
        <p14:creationId xmlns:p14="http://schemas.microsoft.com/office/powerpoint/2010/main" val="30154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80C05-FC7E-FF40-9C22-44E005583050}" type="slidenum">
              <a:rPr lang="en-US" smtClean="0"/>
              <a:t>14</a:t>
            </a:fld>
            <a:endParaRPr lang="en-US"/>
          </a:p>
        </p:txBody>
      </p:sp>
    </p:spTree>
    <p:extLst>
      <p:ext uri="{BB962C8B-B14F-4D97-AF65-F5344CB8AC3E}">
        <p14:creationId xmlns:p14="http://schemas.microsoft.com/office/powerpoint/2010/main" val="1776862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traces depict the average values of Evaluation, Potency and Activity for each agent in networks a, b, c, and d respectively.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key take-away from this slide is that networks b and c are hierarchical (not all agents are equally acted upon by the other agents). I have outlined these networks to highlight this point.</a:t>
            </a:r>
          </a:p>
          <a:p>
            <a:pPr rtl="0"/>
            <a:r>
              <a:rPr lang="en-US" sz="1200" b="0" i="0" u="none" strike="noStrike" kern="1200" dirty="0">
                <a:solidFill>
                  <a:schemeClr val="tx1"/>
                </a:solidFill>
                <a:effectLst/>
                <a:latin typeface="+mn-lt"/>
                <a:ea typeface="+mn-ea"/>
                <a:cs typeface="+mn-cs"/>
              </a:rPr>
              <a:t>Group c is the most hierarchical and thus differs the most from the other networks.</a:t>
            </a:r>
          </a:p>
          <a:p>
            <a:pPr rtl="0"/>
            <a:r>
              <a:rPr lang="en-US" sz="1200" b="0" i="0" u="none" strike="noStrike" kern="1200" dirty="0">
                <a:solidFill>
                  <a:schemeClr val="tx1"/>
                </a:solidFill>
                <a:effectLst/>
                <a:latin typeface="+mn-lt"/>
                <a:ea typeface="+mn-ea"/>
                <a:cs typeface="+mn-cs"/>
              </a:rPr>
              <a:t>The impression dynamic that is the greatest factor behind this effect is the object diminishment effect, the loss of potency an identity experiences from being the object of an action.</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CA" sz="1200" b="0" i="0" kern="1200" dirty="0">
                <a:solidFill>
                  <a:schemeClr val="tx1"/>
                </a:solidFill>
                <a:effectLst/>
                <a:latin typeface="+mn-lt"/>
                <a:ea typeface="+mn-ea"/>
                <a:cs typeface="+mn-cs"/>
              </a:rPr>
              <a:t> The tick marks on the x-axis indicate turns in the simulation. Each value for each turn is the average of over 200 simulations with group-action-rate = 0.1 for the different network topologies. The colors indicate the average values of Evaluation, Potency and Activity for each agent.</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6FB80C05-FC7E-FF40-9C22-44E005583050}" type="slidenum">
              <a:rPr lang="en-US" smtClean="0"/>
              <a:t>15</a:t>
            </a:fld>
            <a:endParaRPr lang="en-US"/>
          </a:p>
        </p:txBody>
      </p:sp>
    </p:spTree>
    <p:extLst>
      <p:ext uri="{BB962C8B-B14F-4D97-AF65-F5344CB8AC3E}">
        <p14:creationId xmlns:p14="http://schemas.microsoft.com/office/powerpoint/2010/main" val="7561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study, we ran simulations using </a:t>
            </a:r>
            <a:r>
              <a:rPr lang="en-US" sz="1200" kern="1200" dirty="0" err="1">
                <a:solidFill>
                  <a:schemeClr val="tx1"/>
                </a:solidFill>
                <a:effectLst/>
                <a:latin typeface="+mn-lt"/>
                <a:ea typeface="+mn-ea"/>
                <a:cs typeface="+mn-cs"/>
              </a:rPr>
              <a:t>GroupSimulator</a:t>
            </a:r>
            <a:r>
              <a:rPr lang="en-US" sz="1200" kern="1200" dirty="0">
                <a:solidFill>
                  <a:schemeClr val="tx1"/>
                </a:solidFill>
                <a:effectLst/>
                <a:latin typeface="+mn-lt"/>
                <a:ea typeface="+mn-ea"/>
                <a:cs typeface="+mn-cs"/>
              </a:rPr>
              <a:t>, ACT’s model of group dynamics, to show how both group structures and the cultural sentiments attached to group members’ identities shape patterns of behavioral exchange and emotional experiences in software development teams on GitHub, the world’s largest software development platform. We use </a:t>
            </a:r>
            <a:r>
              <a:rPr lang="en-US" sz="1200" kern="1200" dirty="0" err="1">
                <a:solidFill>
                  <a:schemeClr val="tx1"/>
                </a:solidFill>
                <a:effectLst/>
                <a:latin typeface="+mn-lt"/>
                <a:ea typeface="+mn-ea"/>
                <a:cs typeface="+mn-cs"/>
              </a:rPr>
              <a:t>GroupSimulator</a:t>
            </a:r>
            <a:r>
              <a:rPr lang="en-US" sz="1200" kern="1200" dirty="0">
                <a:solidFill>
                  <a:schemeClr val="tx1"/>
                </a:solidFill>
                <a:effectLst/>
                <a:latin typeface="+mn-lt"/>
                <a:ea typeface="+mn-ea"/>
                <a:cs typeface="+mn-cs"/>
              </a:rPr>
              <a:t> to predict behaviors and emotions in software development teams, with a specific interest in comparing the deflection, behavior, and emotions generated in groups (1) that have hierarchical vs. egalitarian group structures, (2) that exhibit greater or less reciprocity in contributions, and (3) wherein members primarily direct their actions toward specific individuals vs. the broader group. </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figure shows the mean deflection score at each address-the-group rate percentage, by group structure and by actor versus object person. The lines are weighted based on the confidence intervals; but with each percentage aggregated over approximately 200,000 observations.</a:t>
            </a:r>
          </a:p>
          <a:p>
            <a:endParaRPr lang="en-US"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Affect control theory predicts that agents that are acted upon by agents with equivalent potency will experience more deflection than agents acted upon by more potent identities (Morgan, Rogers, and Hu 2016). In addition, as the number interaction opportunities becomes more concentrated, there are fewer opportunities for deflected agents to act. Combined, the greater deflection experienced by being acted upon by a status equal and the fewer number of opportunities to act result in higher rates of deflection for agents in egalitarian groups.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graph reveals two findings: (1)</a:t>
            </a:r>
            <a:r>
              <a:rPr lang="en-US" sz="1200" b="0" i="0" kern="1200" dirty="0">
                <a:solidFill>
                  <a:schemeClr val="tx1"/>
                </a:solidFill>
                <a:effectLst/>
                <a:latin typeface="+mn-lt"/>
                <a:ea typeface="+mn-ea"/>
                <a:cs typeface="+mn-cs"/>
              </a:rPr>
              <a:t> an agent experiences more deflection (affective mis-alignment) as the object of an interaction than when it is an actor; (2) when the relational norm to address the group, as opposed to address to individuals at the dyadic level, becomes increasingly strong, </a:t>
            </a:r>
            <a:r>
              <a:rPr lang="en-US" sz="1200" kern="1200" dirty="0">
                <a:solidFill>
                  <a:schemeClr val="tx1"/>
                </a:solidFill>
                <a:effectLst/>
                <a:latin typeface="+mn-lt"/>
                <a:ea typeface="+mn-ea"/>
                <a:cs typeface="+mn-cs"/>
              </a:rPr>
              <a:t>hierarchical groups generated more affective alignment (lower deflection) than egalitarian ones</a:t>
            </a:r>
            <a:r>
              <a:rPr lang="en-US" sz="1200" b="0" i="0" kern="1200" dirty="0">
                <a:solidFill>
                  <a:schemeClr val="tx1"/>
                </a:solidFill>
                <a:effectLst/>
                <a:latin typeface="+mn-lt"/>
                <a:ea typeface="+mn-ea"/>
                <a:cs typeface="+mn-cs"/>
              </a:rPr>
              <a:t>; Perhaps, members in </a:t>
            </a:r>
            <a:r>
              <a:rPr lang="en-US" sz="1200" kern="1200" dirty="0">
                <a:solidFill>
                  <a:schemeClr val="tx1"/>
                </a:solidFill>
                <a:effectLst/>
                <a:latin typeface="+mn-lt"/>
                <a:ea typeface="+mn-ea"/>
                <a:cs typeface="+mn-cs"/>
              </a:rPr>
              <a:t>hierarchical groups experience lower levels of uncertainty given their explicit roles in the group whereas</a:t>
            </a:r>
            <a:r>
              <a:rPr lang="en-US" sz="1200" b="0" i="0" kern="1200" dirty="0">
                <a:solidFill>
                  <a:schemeClr val="tx1"/>
                </a:solidFill>
                <a:effectLst/>
                <a:latin typeface="+mn-lt"/>
                <a:ea typeface="+mn-ea"/>
                <a:cs typeface="+mn-cs"/>
              </a:rPr>
              <a:t> members in egalitarian group expected themselves to be treated as equals and, when treated as the object person, experienced higher levels of deflection.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simulation did not produce consistent findings regarding emotions]</a:t>
            </a:r>
            <a:endParaRPr lang="en-US" dirty="0">
              <a:effectLst/>
            </a:endParaRPr>
          </a:p>
          <a:p>
            <a:endParaRPr lang="en-US" dirty="0">
              <a:effectLst/>
            </a:endParaRPr>
          </a:p>
          <a:p>
            <a:endParaRPr lang="en-US" dirty="0">
              <a:effectLst/>
            </a:endParaRPr>
          </a:p>
          <a:p>
            <a:r>
              <a:rPr lang="en-US" dirty="0">
                <a:effectLst/>
              </a:rPr>
              <a:t>Structure of the group is going to influence object-people more – actors get to define the structure </a:t>
            </a:r>
          </a:p>
          <a:p>
            <a:endParaRPr lang="en-US" dirty="0">
              <a:effectLst/>
            </a:endParaRPr>
          </a:p>
          <a:p>
            <a:r>
              <a:rPr lang="en-US" dirty="0">
                <a:effectLst/>
              </a:rPr>
              <a:t>Ability to address the group – as it increases, the effect increases because the actor (the “boss”) gets to exert their power more (by addressing the group)</a:t>
            </a:r>
          </a:p>
          <a:p>
            <a:endParaRPr lang="en-US" dirty="0">
              <a:effectLst/>
            </a:endParaRPr>
          </a:p>
          <a:p>
            <a:endParaRPr lang="en-US" dirty="0">
              <a:effectLst/>
            </a:endParaRPr>
          </a:p>
        </p:txBody>
      </p:sp>
      <p:sp>
        <p:nvSpPr>
          <p:cNvPr id="4" name="Slide Number Placeholder 3"/>
          <p:cNvSpPr>
            <a:spLocks noGrp="1"/>
          </p:cNvSpPr>
          <p:nvPr>
            <p:ph type="sldNum" sz="quarter" idx="5"/>
          </p:nvPr>
        </p:nvSpPr>
        <p:spPr/>
        <p:txBody>
          <a:bodyPr/>
          <a:lstStyle/>
          <a:p>
            <a:fld id="{6FB80C05-FC7E-FF40-9C22-44E005583050}" type="slidenum">
              <a:rPr lang="en-US" smtClean="0"/>
              <a:t>16</a:t>
            </a:fld>
            <a:endParaRPr lang="en-US"/>
          </a:p>
        </p:txBody>
      </p:sp>
    </p:spTree>
    <p:extLst>
      <p:ext uri="{BB962C8B-B14F-4D97-AF65-F5344CB8AC3E}">
        <p14:creationId xmlns:p14="http://schemas.microsoft.com/office/powerpoint/2010/main" val="205921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80C05-FC7E-FF40-9C22-44E005583050}" type="slidenum">
              <a:rPr lang="en-US" smtClean="0"/>
              <a:t>17</a:t>
            </a:fld>
            <a:endParaRPr lang="en-US"/>
          </a:p>
        </p:txBody>
      </p:sp>
    </p:spTree>
    <p:extLst>
      <p:ext uri="{BB962C8B-B14F-4D97-AF65-F5344CB8AC3E}">
        <p14:creationId xmlns:p14="http://schemas.microsoft.com/office/powerpoint/2010/main" val="21519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contribution: empirical evidence showing the effects of requesters’ and closers’ personality traits, and the difference in personality traits between the requester and the closer on pull request acceptance. Evidence supported and explained by the literature in personality psychology.</a:t>
            </a:r>
          </a:p>
          <a:p>
            <a:endParaRPr lang="en-US" dirty="0"/>
          </a:p>
          <a:p>
            <a:r>
              <a:rPr lang="en-CA" sz="1200" kern="1200" dirty="0">
                <a:solidFill>
                  <a:schemeClr val="tx1"/>
                </a:solidFill>
                <a:effectLst/>
                <a:latin typeface="+mn-lt"/>
                <a:ea typeface="+mn-ea"/>
                <a:cs typeface="+mn-cs"/>
              </a:rPr>
              <a:t>Requester: Openness and Conscientiousness have positive effects on the pull request acceptance, while Extraversion has a negative effect.</a:t>
            </a:r>
            <a:endParaRPr lang="en-US" dirty="0"/>
          </a:p>
          <a:p>
            <a:r>
              <a:rPr lang="en-US" dirty="0"/>
              <a:t>Closer: </a:t>
            </a:r>
            <a:r>
              <a:rPr lang="en-CA" sz="1200" kern="1200" dirty="0">
                <a:solidFill>
                  <a:schemeClr val="tx1"/>
                </a:solidFill>
                <a:effectLst/>
                <a:latin typeface="+mn-lt"/>
                <a:ea typeface="+mn-ea"/>
                <a:cs typeface="+mn-cs"/>
              </a:rPr>
              <a:t>Conscientiousness, Extraversion, and Neuroticism have positive effects on the pull request acceptance.</a:t>
            </a:r>
            <a:endParaRPr lang="en-US" dirty="0"/>
          </a:p>
          <a:p>
            <a:r>
              <a:rPr lang="en-CA" sz="1200" kern="1200" dirty="0">
                <a:solidFill>
                  <a:schemeClr val="tx1"/>
                </a:solidFill>
                <a:effectLst/>
                <a:latin typeface="+mn-lt"/>
                <a:ea typeface="+mn-ea"/>
                <a:cs typeface="+mn-cs"/>
              </a:rPr>
              <a:t>Absolute Difference: The absolute differences in Openness, Conscientiousness, Extraversion, and Neuroticism affect the pull request acceptance positively.</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Takeaway: Open developers bring creative solutions to the team. Conscientious developers will not only work diligently, but will be detail-oriented and deliver high quality standard of work. Lastly, having a diverse in terms of personality traits is beneficial for open collaboration.</a:t>
            </a:r>
          </a:p>
          <a:p>
            <a:endParaRPr lang="en-US" dirty="0"/>
          </a:p>
        </p:txBody>
      </p:sp>
      <p:sp>
        <p:nvSpPr>
          <p:cNvPr id="4" name="Slide Number Placeholder 3"/>
          <p:cNvSpPr>
            <a:spLocks noGrp="1"/>
          </p:cNvSpPr>
          <p:nvPr>
            <p:ph type="sldNum" sz="quarter" idx="5"/>
          </p:nvPr>
        </p:nvSpPr>
        <p:spPr/>
        <p:txBody>
          <a:bodyPr/>
          <a:lstStyle/>
          <a:p>
            <a:fld id="{6FB80C05-FC7E-FF40-9C22-44E005583050}" type="slidenum">
              <a:rPr lang="en-US" smtClean="0"/>
              <a:t>6</a:t>
            </a:fld>
            <a:endParaRPr lang="en-US"/>
          </a:p>
        </p:txBody>
      </p:sp>
    </p:spTree>
    <p:extLst>
      <p:ext uri="{BB962C8B-B14F-4D97-AF65-F5344CB8AC3E}">
        <p14:creationId xmlns:p14="http://schemas.microsoft.com/office/powerpoint/2010/main" val="306543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noRot="1" noChangeAspect="1"/>
          </p:cNvSpPr>
          <p:nvPr>
            <p:ph type="sldImg"/>
          </p:nvPr>
        </p:nvSpPr>
        <p:spPr>
          <a:xfrm>
            <a:off x="685800" y="1143000"/>
            <a:ext cx="5486400" cy="3086100"/>
          </a:xfrm>
          <a:prstGeom prst="rect">
            <a:avLst/>
          </a:prstGeom>
        </p:spPr>
      </p:sp>
      <p:sp>
        <p:nvSpPr>
          <p:cNvPr id="20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1500" b="0" strike="noStrike" spc="-1">
                <a:solidFill>
                  <a:srgbClr val="000000"/>
                </a:solidFill>
                <a:latin typeface="+mn-lt"/>
                <a:ea typeface="+mn-ea"/>
              </a:rPr>
              <a:t>Github provides a feature where you can “react” to pull request comments with a set of  predefined emojis or “reactions”</a:t>
            </a:r>
            <a:endParaRPr lang="en-US" sz="1500" b="0" strike="noStrike" spc="-1">
              <a:latin typeface="Arial"/>
            </a:endParaRPr>
          </a:p>
          <a:p>
            <a:pPr marL="216000" indent="-216000">
              <a:lnSpc>
                <a:spcPct val="100000"/>
              </a:lnSpc>
            </a:pPr>
            <a:endParaRPr lang="en-US" sz="1500" b="0" strike="noStrike" spc="-1">
              <a:latin typeface="Arial"/>
            </a:endParaRPr>
          </a:p>
          <a:p>
            <a:pPr marL="216000" indent="-216000">
              <a:lnSpc>
                <a:spcPct val="100000"/>
              </a:lnSpc>
            </a:pPr>
            <a:r>
              <a:rPr lang="en-US" sz="1500" b="0" strike="noStrike" spc="-1">
                <a:solidFill>
                  <a:srgbClr val="000000"/>
                </a:solidFill>
                <a:latin typeface="+mn-lt"/>
                <a:ea typeface="+mn-ea"/>
              </a:rPr>
              <a:t>This can indicate how users in a group perceive/react to a comment, or it can represent how they feel they are supposed to react to a specific user (e.g. react positively towards a person in a position of power)</a:t>
            </a:r>
            <a:endParaRPr lang="en-US" sz="1500" b="0" strike="noStrike" spc="-1">
              <a:latin typeface="Arial"/>
            </a:endParaRPr>
          </a:p>
          <a:p>
            <a:pPr marL="216000" indent="-216000">
              <a:lnSpc>
                <a:spcPct val="100000"/>
              </a:lnSpc>
            </a:pPr>
            <a:endParaRPr lang="en-US" sz="1500" b="0" strike="noStrike" spc="-1">
              <a:latin typeface="Arial"/>
            </a:endParaRPr>
          </a:p>
          <a:p>
            <a:pPr marL="216000" indent="-216000">
              <a:lnSpc>
                <a:spcPct val="100000"/>
              </a:lnSpc>
            </a:pPr>
            <a:r>
              <a:rPr lang="en-US" sz="1500" b="0" strike="noStrike" spc="-1">
                <a:solidFill>
                  <a:srgbClr val="000000"/>
                </a:solidFill>
                <a:latin typeface="+mn-lt"/>
                <a:ea typeface="+mn-ea"/>
              </a:rPr>
              <a:t>DeepMoji is a deep learning architecture designed by the Media Lab at MIT et al to detect an emoji based on a Tweet (from Twitter)</a:t>
            </a:r>
            <a:endParaRPr lang="en-US" sz="1500" b="0" strike="noStrike" spc="-1">
              <a:latin typeface="Arial"/>
            </a:endParaRPr>
          </a:p>
          <a:p>
            <a:pPr marL="216000" indent="-216000">
              <a:lnSpc>
                <a:spcPct val="100000"/>
              </a:lnSpc>
            </a:pPr>
            <a:endParaRPr lang="en-US" sz="1500" b="0" strike="noStrike" spc="-1">
              <a:latin typeface="Arial"/>
            </a:endParaRPr>
          </a:p>
          <a:p>
            <a:pPr marL="216000" indent="-216000">
              <a:lnSpc>
                <a:spcPct val="100000"/>
              </a:lnSpc>
            </a:pPr>
            <a:r>
              <a:rPr lang="en-US" sz="1500" b="0" strike="noStrike" spc="-1">
                <a:solidFill>
                  <a:srgbClr val="000000"/>
                </a:solidFill>
                <a:latin typeface="+mn-lt"/>
                <a:ea typeface="+mn-ea"/>
              </a:rPr>
              <a:t>The architecture is shown, basically a series of Bidirectional LSTMs</a:t>
            </a:r>
            <a:endParaRPr lang="en-US" sz="1500" b="0" strike="noStrike" spc="-1">
              <a:latin typeface="Arial"/>
            </a:endParaRPr>
          </a:p>
          <a:p>
            <a:pPr marL="216000" indent="-216000">
              <a:lnSpc>
                <a:spcPct val="100000"/>
              </a:lnSpc>
            </a:pPr>
            <a:endParaRPr lang="en-US" sz="1500" b="0" strike="noStrike" spc="-1">
              <a:latin typeface="Arial"/>
            </a:endParaRPr>
          </a:p>
          <a:p>
            <a:pPr marL="216000" indent="-216000">
              <a:lnSpc>
                <a:spcPct val="100000"/>
              </a:lnSpc>
            </a:pPr>
            <a:r>
              <a:rPr lang="en-US" sz="1500" b="0" strike="noStrike" spc="-1">
                <a:solidFill>
                  <a:srgbClr val="000000"/>
                </a:solidFill>
                <a:latin typeface="+mn-lt"/>
                <a:ea typeface="+mn-ea"/>
              </a:rPr>
              <a:t>This architecture was implemented on the Github dataset of Pull Request comments</a:t>
            </a:r>
            <a:endParaRPr lang="en-US" sz="1500" b="0" strike="noStrike" spc="-1">
              <a:latin typeface="Arial"/>
            </a:endParaRPr>
          </a:p>
          <a:p>
            <a:pPr marL="216000" indent="-216000">
              <a:lnSpc>
                <a:spcPct val="100000"/>
              </a:lnSpc>
            </a:pPr>
            <a:endParaRPr lang="en-US" sz="1500" b="0" strike="noStrike" spc="-1">
              <a:latin typeface="Arial"/>
            </a:endParaRPr>
          </a:p>
          <a:p>
            <a:pPr marL="216000" indent="-216000">
              <a:lnSpc>
                <a:spcPct val="100000"/>
              </a:lnSpc>
            </a:pPr>
            <a:endParaRPr lang="en-US" sz="1500" b="0" strike="noStrike" spc="-1">
              <a:latin typeface="Arial"/>
            </a:endParaRPr>
          </a:p>
        </p:txBody>
      </p:sp>
      <p:sp>
        <p:nvSpPr>
          <p:cNvPr id="20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31CC9B3-5EB8-4A72-808C-B2DE84C74460}" type="slidenum">
              <a:rPr lang="en-US" sz="1200" b="0" strike="noStrike" spc="-1">
                <a:latin typeface="Times New Roman"/>
              </a:rPr>
              <a:t>7</a:t>
            </a:fld>
            <a:endParaRPr lang="en-US" sz="1200" b="0" strike="noStrike" spc="-1">
              <a:latin typeface="Times New Roman"/>
            </a:endParaRPr>
          </a:p>
        </p:txBody>
      </p:sp>
    </p:spTree>
    <p:extLst>
      <p:ext uri="{BB962C8B-B14F-4D97-AF65-F5344CB8AC3E}">
        <p14:creationId xmlns:p14="http://schemas.microsoft.com/office/powerpoint/2010/main" val="99254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noRot="1" noChangeAspect="1"/>
          </p:cNvSpPr>
          <p:nvPr>
            <p:ph type="sldImg"/>
          </p:nvPr>
        </p:nvSpPr>
        <p:spPr>
          <a:xfrm>
            <a:off x="685800" y="1143000"/>
            <a:ext cx="5486400" cy="3086100"/>
          </a:xfrm>
          <a:prstGeom prst="rect">
            <a:avLst/>
          </a:prstGeom>
        </p:spPr>
      </p:sp>
      <p:sp>
        <p:nvSpPr>
          <p:cNvPr id="209"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1500" b="0" strike="noStrike" spc="-1">
                <a:solidFill>
                  <a:srgbClr val="000000"/>
                </a:solidFill>
                <a:latin typeface="+mn-lt"/>
                <a:ea typeface="+mn-ea"/>
              </a:rPr>
              <a:t>Here is an example of the trained DeepMoji model predicting reactions for pull request comments</a:t>
            </a:r>
            <a:endParaRPr lang="en-US" sz="1500" b="0" strike="noStrike" spc="-1">
              <a:latin typeface="Arial"/>
            </a:endParaRPr>
          </a:p>
          <a:p>
            <a:pPr marL="216000" indent="-216000">
              <a:lnSpc>
                <a:spcPct val="100000"/>
              </a:lnSpc>
            </a:pPr>
            <a:endParaRPr lang="en-US" sz="1500" b="0" strike="noStrike" spc="-1">
              <a:latin typeface="Arial"/>
            </a:endParaRPr>
          </a:p>
          <a:p>
            <a:pPr marL="216000" indent="-216000">
              <a:lnSpc>
                <a:spcPct val="100000"/>
              </a:lnSpc>
            </a:pPr>
            <a:r>
              <a:rPr lang="en-US" sz="1500" b="0" strike="noStrike" spc="-1">
                <a:solidFill>
                  <a:srgbClr val="000000"/>
                </a:solidFill>
                <a:latin typeface="+mn-lt"/>
                <a:ea typeface="+mn-ea"/>
              </a:rPr>
              <a:t>(These are actual pull request comments, and in these cases the predicted reactions were actually a correct reaction – i.e. these are test cases for which the model predicted accurately)</a:t>
            </a:r>
            <a:endParaRPr lang="en-US" sz="1500" b="0" strike="noStrike" spc="-1">
              <a:latin typeface="Arial"/>
            </a:endParaRPr>
          </a:p>
          <a:p>
            <a:pPr marL="216000" indent="-216000">
              <a:lnSpc>
                <a:spcPct val="100000"/>
              </a:lnSpc>
            </a:pPr>
            <a:endParaRPr lang="en-US" sz="1500" b="0" strike="noStrike" spc="-1">
              <a:latin typeface="Arial"/>
            </a:endParaRPr>
          </a:p>
          <a:p>
            <a:pPr marL="216000" indent="-216000">
              <a:lnSpc>
                <a:spcPct val="100000"/>
              </a:lnSpc>
            </a:pPr>
            <a:r>
              <a:rPr lang="en-US" sz="1500" b="0" strike="noStrike" spc="-1">
                <a:solidFill>
                  <a:srgbClr val="000000"/>
                </a:solidFill>
                <a:latin typeface="+mn-lt"/>
                <a:ea typeface="+mn-ea"/>
              </a:rPr>
              <a:t>Currently the model can predict reactions at better than random accuracy</a:t>
            </a:r>
            <a:endParaRPr lang="en-US" sz="1500" b="0" strike="noStrike" spc="-1">
              <a:latin typeface="Arial"/>
            </a:endParaRPr>
          </a:p>
          <a:p>
            <a:pPr marL="216000" indent="-216000">
              <a:lnSpc>
                <a:spcPct val="100000"/>
              </a:lnSpc>
            </a:pPr>
            <a:endParaRPr lang="en-US" sz="1500" b="0" strike="noStrike" spc="-1">
              <a:latin typeface="Arial"/>
            </a:endParaRPr>
          </a:p>
          <a:p>
            <a:pPr marL="216000" indent="-216000">
              <a:lnSpc>
                <a:spcPct val="100000"/>
              </a:lnSpc>
            </a:pPr>
            <a:r>
              <a:rPr lang="en-US" sz="1500" b="0" strike="noStrike" spc="-1">
                <a:solidFill>
                  <a:srgbClr val="000000"/>
                </a:solidFill>
                <a:latin typeface="+mn-lt"/>
                <a:ea typeface="+mn-ea"/>
              </a:rPr>
              <a:t>Additional non-textual information such as project network structure is being used to supplement this model to further improve accuracy (Not shown in slides)</a:t>
            </a:r>
            <a:endParaRPr lang="en-US" sz="1500" b="0" strike="noStrike" spc="-1">
              <a:latin typeface="Arial"/>
            </a:endParaRPr>
          </a:p>
        </p:txBody>
      </p:sp>
      <p:sp>
        <p:nvSpPr>
          <p:cNvPr id="21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77F23D5-3F4A-4D8B-ACBB-8F7D0856E0B2}" type="slidenum">
              <a:rPr lang="en-US" sz="1200" b="0" strike="noStrike" spc="-1">
                <a:latin typeface="Times New Roman"/>
              </a:rPr>
              <a:t>8</a:t>
            </a:fld>
            <a:endParaRPr lang="en-US" sz="1200" b="0" strike="noStrike" spc="-1">
              <a:latin typeface="Times New Roman"/>
            </a:endParaRPr>
          </a:p>
        </p:txBody>
      </p:sp>
    </p:spTree>
    <p:extLst>
      <p:ext uri="{BB962C8B-B14F-4D97-AF65-F5344CB8AC3E}">
        <p14:creationId xmlns:p14="http://schemas.microsoft.com/office/powerpoint/2010/main" val="472160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noRot="1" noChangeAspect="1"/>
          </p:cNvSpPr>
          <p:nvPr>
            <p:ph type="sldImg"/>
          </p:nvPr>
        </p:nvSpPr>
        <p:spPr>
          <a:xfrm>
            <a:off x="685800" y="1143000"/>
            <a:ext cx="5486400" cy="3086100"/>
          </a:xfrm>
          <a:prstGeom prst="rect">
            <a:avLst/>
          </a:prstGeom>
        </p:spPr>
      </p:sp>
      <p:sp>
        <p:nvSpPr>
          <p:cNvPr id="209" name="PlaceHolder 2"/>
          <p:cNvSpPr>
            <a:spLocks noGrp="1"/>
          </p:cNvSpPr>
          <p:nvPr>
            <p:ph type="body"/>
          </p:nvPr>
        </p:nvSpPr>
        <p:spPr>
          <a:xfrm>
            <a:off x="685800" y="4400640"/>
            <a:ext cx="5486040" cy="3600000"/>
          </a:xfrm>
          <a:prstGeom prst="rect">
            <a:avLst/>
          </a:prstGeom>
        </p:spPr>
        <p:txBody>
          <a:bodyPr>
            <a:noAutofit/>
          </a:bodyPr>
          <a:lstStyle/>
          <a:p>
            <a:r>
              <a:rPr lang="en-US" sz="1600" dirty="0"/>
              <a:t>We’re in the early stages of examining how group collaborations facilitate the diffusion of an innovation, in the case the “Julia” coding language.</a:t>
            </a:r>
          </a:p>
          <a:p>
            <a:endParaRPr lang="en-US" sz="1600" dirty="0"/>
          </a:p>
          <a:p>
            <a:r>
              <a:rPr lang="en-US" sz="1600" dirty="0"/>
              <a:t>There have been many studies of diffusion on networks, including on how the spread of something from node A to node B is dependent on more than whether there is a single connection. Studies have shown that individuals may not adopt a behavior or accept an idea until a certain minimum number of proportion of their connections do.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Furthermore, classic work in the small groups literature has found that group characteristics such as size, structure, the position of the potential adopters in the group, the position of those who have already adopted, and the relative positions of the adopters all influence whether a group adopts an innovation broadly conceived.</a:t>
            </a:r>
            <a:endParaRPr lang="en-US" sz="1600" dirty="0"/>
          </a:p>
          <a:p>
            <a:endParaRPr lang="en-US" sz="1600" dirty="0"/>
          </a:p>
          <a:p>
            <a:r>
              <a:rPr lang="en-US" sz="1600" dirty="0"/>
              <a:t>We aim to merge the network and small group literatures on diffusion by looking at how group processes facilitate the diffusion of an innovation across a population. The unique structure of the GitHub data allows us to look at the spread of an innovation across a large social network that has many embedded group collaborations.</a:t>
            </a:r>
          </a:p>
          <a:p>
            <a:endParaRPr lang="en-US" sz="1600" dirty="0"/>
          </a:p>
          <a:p>
            <a:endParaRPr lang="en-US" sz="1600" dirty="0"/>
          </a:p>
          <a:p>
            <a:r>
              <a:rPr lang="en-US" sz="1600" dirty="0"/>
              <a:t>Figure: The green dotted line/right-axis indicates the number of new users by year, the black solid line/left-</a:t>
            </a:r>
            <a:r>
              <a:rPr lang="en-US" sz="1600" dirty="0" err="1"/>
              <a:t>axisindicates</a:t>
            </a:r>
            <a:r>
              <a:rPr lang="en-US" sz="1600" dirty="0"/>
              <a:t> the number of new Julia projects by year. The overall point is that this is a good case study for diffusion in the timeframe captured by the GH dataset.</a:t>
            </a:r>
            <a:endParaRPr lang="en-US" sz="1500" b="0" strike="noStrike" spc="-1" dirty="0">
              <a:latin typeface="Arial"/>
            </a:endParaRPr>
          </a:p>
        </p:txBody>
      </p:sp>
      <p:sp>
        <p:nvSpPr>
          <p:cNvPr id="21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77F23D5-3F4A-4D8B-ACBB-8F7D0856E0B2}" type="slidenum">
              <a:rPr lang="en-US" sz="1200" b="0" strike="noStrike" spc="-1">
                <a:latin typeface="Times New Roman"/>
              </a:rPr>
              <a:t>9</a:t>
            </a:fld>
            <a:endParaRPr lang="en-US" sz="1200" b="0" strike="noStrike" spc="-1">
              <a:latin typeface="Times New Roman"/>
            </a:endParaRPr>
          </a:p>
        </p:txBody>
      </p:sp>
    </p:spTree>
    <p:extLst>
      <p:ext uri="{BB962C8B-B14F-4D97-AF65-F5344CB8AC3E}">
        <p14:creationId xmlns:p14="http://schemas.microsoft.com/office/powerpoint/2010/main" val="999565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study, we assessed the level of consensus in cultural sentiment ratings gathered from 503 software developers who use GitHub. We were particularly interested in the possibility that more than one modal rating of a concept may be present in the data, reflecting differentiation between mainstream and subcultural developer meanings for a concept. We identified modes in respondents’ cultural sentiment (EPA) ratings for each concept rated, allowing us to discern which carried widely consensual meanings (one mode) and which were more divisive (two or more modes). We determined (1) which modes reflect majority vs. minority rating patterns by calculating the proportion of respondents whose ratings align with each mode; (2) whether each respondent’s ratings most often align with majority or minority modes, and (3) whether alignment with majority vs. minority modes is associated with other respondent characteristics measured in the study. While there are many concepts with unimodal, normally distributed meanings, ratings of 163 of the 524 concepts rated had more than one mode. Respondents who use GitHub more frequently were significantly more likely to identify with the minority, subcultural mode.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illustrative figure displays one concept for which ratings were divided, </a:t>
            </a:r>
            <a:r>
              <a:rPr lang="en-US" sz="1200" i="1" kern="1200" dirty="0">
                <a:solidFill>
                  <a:schemeClr val="tx1"/>
                </a:solidFill>
                <a:effectLst/>
                <a:latin typeface="+mn-lt"/>
                <a:ea typeface="+mn-ea"/>
                <a:cs typeface="+mn-cs"/>
              </a:rPr>
              <a:t>accept</a:t>
            </a:r>
            <a:r>
              <a:rPr lang="en-US" sz="1200" kern="1200" dirty="0">
                <a:solidFill>
                  <a:schemeClr val="tx1"/>
                </a:solidFill>
                <a:effectLst/>
                <a:latin typeface="+mn-lt"/>
                <a:ea typeface="+mn-ea"/>
                <a:cs typeface="+mn-cs"/>
              </a:rPr>
              <a:t>. While the majority of respondents rated this concept quite high in potency (3.3), a smaller contingent rated the concept quite low in potency (-1.5). This is perhaps because of the dual denotative meaning of this concept on GitHub, where acceptance can refer to a person being integrated into a group (the dominant cultural meaning) or a code revision being integrated into a piece of software (the subcultural meaning). Using the mean to represent the central tendency of respondent ratings would be quite misleading in this case; because it incorporates ratings from the minority mode, the mean value is substantially lower than the central tendency of the dominant mode (2). Despite the bimodality of this distribution, the sample mean is quite similar to those found in earlier ACT cultural “dictionaries” (e.g., in the UGA dictionary, mean potency is 2.3 for this concept.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method can be used by researchers interested in studying cultural meaning consensus, variation, and subcultures, with some modifications depending on the goals of the specific study (e.g., isolating the central tendency of the dominant mode may be most appropriate for consensus studies, comparing modes and the respondents that fall closest to them may be more appropriate for studies of variability or subcultures). Mean and median are only sound choices for unimodal meaning distributions.</a:t>
            </a:r>
          </a:p>
        </p:txBody>
      </p:sp>
      <p:sp>
        <p:nvSpPr>
          <p:cNvPr id="4" name="Slide Number Placeholder 3"/>
          <p:cNvSpPr>
            <a:spLocks noGrp="1"/>
          </p:cNvSpPr>
          <p:nvPr>
            <p:ph type="sldNum" sz="quarter" idx="5"/>
          </p:nvPr>
        </p:nvSpPr>
        <p:spPr/>
        <p:txBody>
          <a:bodyPr/>
          <a:lstStyle/>
          <a:p>
            <a:fld id="{6FB80C05-FC7E-FF40-9C22-44E005583050}" type="slidenum">
              <a:rPr lang="en-US" smtClean="0"/>
              <a:t>10</a:t>
            </a:fld>
            <a:endParaRPr lang="en-US"/>
          </a:p>
        </p:txBody>
      </p:sp>
    </p:spTree>
    <p:extLst>
      <p:ext uri="{BB962C8B-B14F-4D97-AF65-F5344CB8AC3E}">
        <p14:creationId xmlns:p14="http://schemas.microsoft.com/office/powerpoint/2010/main" val="390515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five panels show five commonly occurring group types on GitHub.</a:t>
            </a:r>
          </a:p>
          <a:p>
            <a:r>
              <a:rPr lang="en-US" dirty="0"/>
              <a:t>In each panel, the top graph shows the most central/most representative group structure of that type, while the lower graph shows a peripheral/less representative group structure. </a:t>
            </a:r>
          </a:p>
          <a:p>
            <a:r>
              <a:rPr lang="en-US" dirty="0"/>
              <a:t>The two graphs together illustrate the structural range of the category.</a:t>
            </a:r>
          </a:p>
          <a:p>
            <a:r>
              <a:rPr lang="en-US" dirty="0"/>
              <a:t>The box around clusters 3, 4, and 5 indicate that these clusters came from a common parent, and were subsequently clustered a second time because there remained notable heterogeneity across our structural indices.</a:t>
            </a:r>
          </a:p>
          <a:p>
            <a:endParaRPr lang="en-US" dirty="0"/>
          </a:p>
        </p:txBody>
      </p:sp>
      <p:sp>
        <p:nvSpPr>
          <p:cNvPr id="4" name="Slide Number Placeholder 3"/>
          <p:cNvSpPr>
            <a:spLocks noGrp="1"/>
          </p:cNvSpPr>
          <p:nvPr>
            <p:ph type="sldNum" sz="quarter" idx="5"/>
          </p:nvPr>
        </p:nvSpPr>
        <p:spPr/>
        <p:txBody>
          <a:bodyPr/>
          <a:lstStyle/>
          <a:p>
            <a:fld id="{6FB80C05-FC7E-FF40-9C22-44E005583050}" type="slidenum">
              <a:rPr lang="en-US" smtClean="0"/>
              <a:t>11</a:t>
            </a:fld>
            <a:endParaRPr lang="en-US"/>
          </a:p>
        </p:txBody>
      </p:sp>
    </p:spTree>
    <p:extLst>
      <p:ext uri="{BB962C8B-B14F-4D97-AF65-F5344CB8AC3E}">
        <p14:creationId xmlns:p14="http://schemas.microsoft.com/office/powerpoint/2010/main" val="103421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theoretical summary. </a:t>
            </a:r>
          </a:p>
          <a:p>
            <a:r>
              <a:rPr lang="en-US" dirty="0"/>
              <a:t>In year 1-2 of the project, we identified that there are five common group types on GitHub.</a:t>
            </a:r>
          </a:p>
          <a:p>
            <a:r>
              <a:rPr lang="en-US" dirty="0"/>
              <a:t>In year 2 of the project, we implemented a new version of Group Simulator capable of modeling group structure and and behaviors from a discrete list (making Group Simulator more suitable for modeling organizational settings like GitHub).</a:t>
            </a:r>
          </a:p>
          <a:p>
            <a:r>
              <a:rPr lang="en-US" dirty="0"/>
              <a:t>In year 2-3, we are focusing on two things: differences in the sentiments and emoji use of our group types (some old fashion sentiment analysis here), and modeling these groups using Group Simulator II to see if the transient impressions and emotions predicted correspond with what we are finding in the data.</a:t>
            </a:r>
          </a:p>
          <a:p>
            <a:endParaRPr lang="en-US" dirty="0"/>
          </a:p>
          <a:p>
            <a:r>
              <a:rPr lang="en-US" dirty="0"/>
              <a:t>Results significant at 0.1 level</a:t>
            </a:r>
          </a:p>
          <a:p>
            <a:r>
              <a:rPr lang="en-US" dirty="0"/>
              <a:t>We are trying to explain what we see in the figure. We find that active GitHub users have a more powerful impression of developers than either periodic users of GitHub or undergraduates. </a:t>
            </a:r>
          </a:p>
          <a:p>
            <a:r>
              <a:rPr lang="en-US" dirty="0"/>
              <a:t>We believe this difference arises from the interaction contexts active developers find themselves in. Unlike the programmers in Office Space, developers on GitHub control the vision and scope of their projects.</a:t>
            </a:r>
          </a:p>
          <a:p>
            <a:r>
              <a:rPr lang="en-US" dirty="0"/>
              <a:t>We expect that periodic users have a less potent impression than active users but a more potent impression than undergraduates because they identify somewhat as developers but are likely working in standalone groups or with a few friends rather than in complicated/version controlled, and frankly often more exciting projects.</a:t>
            </a:r>
          </a:p>
          <a:p>
            <a:endParaRPr lang="en-US" dirty="0"/>
          </a:p>
          <a:p>
            <a:r>
              <a:rPr lang="en-US" dirty="0"/>
              <a:t>Graph Details</a:t>
            </a:r>
          </a:p>
          <a:p>
            <a:r>
              <a:rPr lang="en-US" dirty="0"/>
              <a:t>U.S. Sentiments refer to the 2015 U.S. Student Sample</a:t>
            </a:r>
          </a:p>
          <a:p>
            <a:r>
              <a:rPr lang="en-US" dirty="0"/>
              <a:t>Active GitHub Users refer to users reported using GitHub either 3-4 times a week or every day.</a:t>
            </a:r>
          </a:p>
          <a:p>
            <a:r>
              <a:rPr lang="en-US" dirty="0"/>
              <a:t>Periodic GitHub Users refer to users who reported using GitHub on a monthly basis or less.</a:t>
            </a:r>
          </a:p>
          <a:p>
            <a:r>
              <a:rPr lang="en-US" dirty="0"/>
              <a:t>The GitHub data comes come from the dictionary we collected in 2018. No adjustments were made to the data, except users who failed to complete the survey were dropped.</a:t>
            </a:r>
          </a:p>
          <a:p>
            <a:endParaRPr lang="en-US" dirty="0"/>
          </a:p>
          <a:p>
            <a:endParaRPr lang="en-US" dirty="0"/>
          </a:p>
        </p:txBody>
      </p:sp>
      <p:sp>
        <p:nvSpPr>
          <p:cNvPr id="4" name="Slide Number Placeholder 3"/>
          <p:cNvSpPr>
            <a:spLocks noGrp="1"/>
          </p:cNvSpPr>
          <p:nvPr>
            <p:ph type="sldNum" sz="quarter" idx="5"/>
          </p:nvPr>
        </p:nvSpPr>
        <p:spPr/>
        <p:txBody>
          <a:bodyPr/>
          <a:lstStyle/>
          <a:p>
            <a:fld id="{6FB80C05-FC7E-FF40-9C22-44E005583050}" type="slidenum">
              <a:rPr lang="en-US" smtClean="0"/>
              <a:t>12</a:t>
            </a:fld>
            <a:endParaRPr lang="en-US"/>
          </a:p>
        </p:txBody>
      </p:sp>
    </p:spTree>
    <p:extLst>
      <p:ext uri="{BB962C8B-B14F-4D97-AF65-F5344CB8AC3E}">
        <p14:creationId xmlns:p14="http://schemas.microsoft.com/office/powerpoint/2010/main" val="106195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80C05-FC7E-FF40-9C22-44E005583050}" type="slidenum">
              <a:rPr lang="en-US" smtClean="0"/>
              <a:t>13</a:t>
            </a:fld>
            <a:endParaRPr lang="en-US"/>
          </a:p>
        </p:txBody>
      </p:sp>
    </p:spTree>
    <p:extLst>
      <p:ext uri="{BB962C8B-B14F-4D97-AF65-F5344CB8AC3E}">
        <p14:creationId xmlns:p14="http://schemas.microsoft.com/office/powerpoint/2010/main" val="1319454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F4BE-C050-4740-9360-F122987F27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8C1AD8-032F-E846-AC92-B1D1BA6E5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49B922-5297-604D-BD25-5C28990679C6}"/>
              </a:ext>
            </a:extLst>
          </p:cNvPr>
          <p:cNvSpPr>
            <a:spLocks noGrp="1"/>
          </p:cNvSpPr>
          <p:nvPr>
            <p:ph type="dt" sz="half" idx="10"/>
          </p:nvPr>
        </p:nvSpPr>
        <p:spPr/>
        <p:txBody>
          <a:bodyPr/>
          <a:lstStyle/>
          <a:p>
            <a:fld id="{5BD37B9A-0A14-D74F-BAAF-EA286908BFA1}" type="datetime1">
              <a:rPr lang="en-CA" smtClean="0"/>
              <a:t>2020-01-29</a:t>
            </a:fld>
            <a:endParaRPr lang="en-US"/>
          </a:p>
        </p:txBody>
      </p:sp>
      <p:sp>
        <p:nvSpPr>
          <p:cNvPr id="5" name="Footer Placeholder 4">
            <a:extLst>
              <a:ext uri="{FF2B5EF4-FFF2-40B4-BE49-F238E27FC236}">
                <a16:creationId xmlns:a16="http://schemas.microsoft.com/office/drawing/2014/main" id="{02F90157-35DE-154B-A0B0-F2EE5DC75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4B19E-2D7F-A748-94BE-BE2D0BD4822A}"/>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4119966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B776-2E3B-C344-8B94-E5B67398BB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402AA2-1BBA-DA48-8C73-68575DED13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95273-33FF-7749-9B7C-1F2AA861E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437962-4F94-3F4E-AD46-4152FD59C96C}"/>
              </a:ext>
            </a:extLst>
          </p:cNvPr>
          <p:cNvSpPr>
            <a:spLocks noGrp="1"/>
          </p:cNvSpPr>
          <p:nvPr>
            <p:ph type="dt" sz="half" idx="10"/>
          </p:nvPr>
        </p:nvSpPr>
        <p:spPr/>
        <p:txBody>
          <a:bodyPr/>
          <a:lstStyle/>
          <a:p>
            <a:fld id="{15AA3349-5B12-7145-B5EE-239349DA2517}" type="datetime1">
              <a:rPr lang="en-CA" smtClean="0"/>
              <a:t>2020-01-29</a:t>
            </a:fld>
            <a:endParaRPr lang="en-US"/>
          </a:p>
        </p:txBody>
      </p:sp>
      <p:sp>
        <p:nvSpPr>
          <p:cNvPr id="6" name="Footer Placeholder 5">
            <a:extLst>
              <a:ext uri="{FF2B5EF4-FFF2-40B4-BE49-F238E27FC236}">
                <a16:creationId xmlns:a16="http://schemas.microsoft.com/office/drawing/2014/main" id="{96EB6383-FA13-6D41-A0EE-BC1596D30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0519A-C2BC-964E-B7C4-6D5716B77F99}"/>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292188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D18A-AF4B-CF40-8B63-E29E6AB53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C831BF-AF3A-8643-9AB4-E0D46C3F29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FAA4D-B67D-A14D-B1F8-22816FBB55D6}"/>
              </a:ext>
            </a:extLst>
          </p:cNvPr>
          <p:cNvSpPr>
            <a:spLocks noGrp="1"/>
          </p:cNvSpPr>
          <p:nvPr>
            <p:ph type="dt" sz="half" idx="10"/>
          </p:nvPr>
        </p:nvSpPr>
        <p:spPr/>
        <p:txBody>
          <a:bodyPr/>
          <a:lstStyle/>
          <a:p>
            <a:fld id="{CD531446-FCF7-0F41-AC55-557D845017FD}" type="datetime1">
              <a:rPr lang="en-CA" smtClean="0"/>
              <a:t>2020-01-29</a:t>
            </a:fld>
            <a:endParaRPr lang="en-US"/>
          </a:p>
        </p:txBody>
      </p:sp>
      <p:sp>
        <p:nvSpPr>
          <p:cNvPr id="5" name="Footer Placeholder 4">
            <a:extLst>
              <a:ext uri="{FF2B5EF4-FFF2-40B4-BE49-F238E27FC236}">
                <a16:creationId xmlns:a16="http://schemas.microsoft.com/office/drawing/2014/main" id="{8105F08B-D1C2-FD49-A2B0-437311F04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DC20A-CBAB-CA46-9F39-D15E8B66E46E}"/>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362010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78BF4-241C-4545-BC02-C85D241EF7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BD0437-F9AF-EC46-897B-58F34E3FB3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40E59-C1FB-CE40-9D8E-1509160489E6}"/>
              </a:ext>
            </a:extLst>
          </p:cNvPr>
          <p:cNvSpPr>
            <a:spLocks noGrp="1"/>
          </p:cNvSpPr>
          <p:nvPr>
            <p:ph type="dt" sz="half" idx="10"/>
          </p:nvPr>
        </p:nvSpPr>
        <p:spPr/>
        <p:txBody>
          <a:bodyPr/>
          <a:lstStyle/>
          <a:p>
            <a:fld id="{C7547696-FE2C-7041-9BD7-317880367892}" type="datetime1">
              <a:rPr lang="en-CA" smtClean="0"/>
              <a:t>2020-01-29</a:t>
            </a:fld>
            <a:endParaRPr lang="en-US"/>
          </a:p>
        </p:txBody>
      </p:sp>
      <p:sp>
        <p:nvSpPr>
          <p:cNvPr id="5" name="Footer Placeholder 4">
            <a:extLst>
              <a:ext uri="{FF2B5EF4-FFF2-40B4-BE49-F238E27FC236}">
                <a16:creationId xmlns:a16="http://schemas.microsoft.com/office/drawing/2014/main" id="{A8AFBDCD-3A58-DA44-A106-9C938472B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A22D-D49E-BB42-A2BA-E428B69EFF02}"/>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525339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07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6993-E089-D04F-A15C-B0D65BC331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AB328B-34F9-C743-90A5-36BF053FBD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3BD172-A7F2-064A-B278-07EECBD42E97}"/>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5" name="Footer Placeholder 4">
            <a:extLst>
              <a:ext uri="{FF2B5EF4-FFF2-40B4-BE49-F238E27FC236}">
                <a16:creationId xmlns:a16="http://schemas.microsoft.com/office/drawing/2014/main" id="{900F1A67-780C-614F-98CB-E85FC12E6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A45CE-B589-9544-9E4A-920186565594}"/>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2316846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5AA2-C684-D94F-BD72-ABA9F13F5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63030-8204-7B4F-B4FE-C8AE76FEE9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4A8F8-AC83-CA41-B88C-D9A1EEFD76D8}"/>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5" name="Footer Placeholder 4">
            <a:extLst>
              <a:ext uri="{FF2B5EF4-FFF2-40B4-BE49-F238E27FC236}">
                <a16:creationId xmlns:a16="http://schemas.microsoft.com/office/drawing/2014/main" id="{139EBB5B-B495-364E-9F04-6E6701646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07F6-81F1-7643-A6F3-AC7AA948ABB3}"/>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3305400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1BEF-7F72-7547-8340-EBF313CD7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FD95C9-8287-1946-A895-5CF8B888E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EC4A946-6FAD-BF45-8FDB-2F3B1CC92339}"/>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5" name="Footer Placeholder 4">
            <a:extLst>
              <a:ext uri="{FF2B5EF4-FFF2-40B4-BE49-F238E27FC236}">
                <a16:creationId xmlns:a16="http://schemas.microsoft.com/office/drawing/2014/main" id="{68004DEE-C245-674B-A0ED-45570B080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D3354-E5C7-2642-842A-02DD54FB2801}"/>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3663101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0645-38A2-9E45-83DE-C273B77E82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7FFB3-8F43-5845-8D33-46A20A40E5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2D2E55-F5D1-F144-8288-49711CCD94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FD55CC-DC60-854D-BD50-2949D5ED2112}"/>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6" name="Footer Placeholder 5">
            <a:extLst>
              <a:ext uri="{FF2B5EF4-FFF2-40B4-BE49-F238E27FC236}">
                <a16:creationId xmlns:a16="http://schemas.microsoft.com/office/drawing/2014/main" id="{38BDA858-DE6E-6A49-8B16-C60CFDDFC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A5FAB-334F-2E4C-9B96-A0D607178B5F}"/>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2026965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CC86-BAF2-2849-A051-C16C708285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B36AFF-B3D8-804C-810B-CC93B806E7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0D0A73-AFAF-9045-A498-8F157055E9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E2B20-ED3C-024D-BCE2-DB24377597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8DF83A-A5B6-904E-ACAA-8A06801E8A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B08D8F-DC6C-774A-83A6-A3C2D38EA831}"/>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8" name="Footer Placeholder 7">
            <a:extLst>
              <a:ext uri="{FF2B5EF4-FFF2-40B4-BE49-F238E27FC236}">
                <a16:creationId xmlns:a16="http://schemas.microsoft.com/office/drawing/2014/main" id="{C1188708-38B7-9240-80CC-6E44F715BE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277AC-1924-B749-8497-613C37732A89}"/>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1143971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C8DD-9853-9049-9B83-FA72A09581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8A20F2-69CD-7140-9141-EECBA61D8A6B}"/>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4" name="Footer Placeholder 3">
            <a:extLst>
              <a:ext uri="{FF2B5EF4-FFF2-40B4-BE49-F238E27FC236}">
                <a16:creationId xmlns:a16="http://schemas.microsoft.com/office/drawing/2014/main" id="{0D65E471-2F00-584E-92E1-9CDBAA56F1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19E5D-6F86-7F47-8F26-0A19676E2D72}"/>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3256865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29D8F-DEA6-2B4E-9755-7410814A9306}"/>
              </a:ext>
            </a:extLst>
          </p:cNvPr>
          <p:cNvSpPr>
            <a:spLocks noGrp="1"/>
          </p:cNvSpPr>
          <p:nvPr>
            <p:ph type="title" hasCustomPrompt="1"/>
          </p:nvPr>
        </p:nvSpPr>
        <p:spPr/>
        <p:txBody>
          <a:bodyPr/>
          <a:lstStyle>
            <a:lvl1pPr>
              <a:defRPr/>
            </a:lvl1pPr>
          </a:lstStyle>
          <a:p>
            <a:r>
              <a:rPr lang="en-US" dirty="0" err="1"/>
              <a:t>Blahblah</a:t>
            </a:r>
            <a:endParaRPr lang="en-US" dirty="0"/>
          </a:p>
        </p:txBody>
      </p:sp>
      <p:sp>
        <p:nvSpPr>
          <p:cNvPr id="3" name="Content Placeholder 2">
            <a:extLst>
              <a:ext uri="{FF2B5EF4-FFF2-40B4-BE49-F238E27FC236}">
                <a16:creationId xmlns:a16="http://schemas.microsoft.com/office/drawing/2014/main" id="{0E955205-8C11-3F43-9523-ED1E202632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0BE27-AB0D-344D-BA36-323765E4021F}"/>
              </a:ext>
            </a:extLst>
          </p:cNvPr>
          <p:cNvSpPr>
            <a:spLocks noGrp="1"/>
          </p:cNvSpPr>
          <p:nvPr>
            <p:ph type="dt" sz="half" idx="10"/>
          </p:nvPr>
        </p:nvSpPr>
        <p:spPr/>
        <p:txBody>
          <a:bodyPr/>
          <a:lstStyle/>
          <a:p>
            <a:fld id="{58BA2A11-E0A7-4940-B09C-DDFF04603181}" type="datetime1">
              <a:rPr lang="en-CA" smtClean="0"/>
              <a:t>2020-01-29</a:t>
            </a:fld>
            <a:endParaRPr lang="en-US"/>
          </a:p>
        </p:txBody>
      </p:sp>
      <p:sp>
        <p:nvSpPr>
          <p:cNvPr id="5" name="Footer Placeholder 4">
            <a:extLst>
              <a:ext uri="{FF2B5EF4-FFF2-40B4-BE49-F238E27FC236}">
                <a16:creationId xmlns:a16="http://schemas.microsoft.com/office/drawing/2014/main" id="{AA3B329D-20F6-B145-9997-E7FDF7426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476E9-57C8-0243-B657-CD6C20E5AB37}"/>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3457288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40D7D-BDDD-704E-82AE-7766EE1F17FE}"/>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3" name="Footer Placeholder 2">
            <a:extLst>
              <a:ext uri="{FF2B5EF4-FFF2-40B4-BE49-F238E27FC236}">
                <a16:creationId xmlns:a16="http://schemas.microsoft.com/office/drawing/2014/main" id="{0B63CD43-BCE4-454B-84B9-DC61C0C54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BE521B-E577-CA44-8273-09BDECE9E24B}"/>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4083837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3386-84D6-CE41-916D-D18249F02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2B2F2A-03B4-464B-AFBC-75D9E0C2A1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EF334D-985C-6D4C-950A-6332E93E9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64DD42-0CA7-794B-888E-D56C744E7A73}"/>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6" name="Footer Placeholder 5">
            <a:extLst>
              <a:ext uri="{FF2B5EF4-FFF2-40B4-BE49-F238E27FC236}">
                <a16:creationId xmlns:a16="http://schemas.microsoft.com/office/drawing/2014/main" id="{7BE0A565-B77C-7A47-BDD7-701B8154E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8AEB0C-C9FA-CF45-B72C-8121DF570A95}"/>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1172151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782E-436A-1C4B-8EFF-2A6F651D9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BEC4E2-9082-4949-B0D6-601DEF38BF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713664-6F3F-E142-A20E-9A164FC91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A3072A-2C43-8E4B-87E9-50C2E7E2490F}"/>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6" name="Footer Placeholder 5">
            <a:extLst>
              <a:ext uri="{FF2B5EF4-FFF2-40B4-BE49-F238E27FC236}">
                <a16:creationId xmlns:a16="http://schemas.microsoft.com/office/drawing/2014/main" id="{AB32C1CB-7A7A-5547-B23F-6982BE3AD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13AC89-3276-5D42-8464-8A6CDCA8304B}"/>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737239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2F95-A2B5-F04C-8AC6-F3F7BA68C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377FAF-208A-F342-876A-A829479558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4FC63-38D9-0743-B0CC-E548CF95FEA4}"/>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5" name="Footer Placeholder 4">
            <a:extLst>
              <a:ext uri="{FF2B5EF4-FFF2-40B4-BE49-F238E27FC236}">
                <a16:creationId xmlns:a16="http://schemas.microsoft.com/office/drawing/2014/main" id="{1F162DCA-C12A-7444-8382-D9F9B556B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630D5-34B6-0E4A-8A4E-CD9D7780F673}"/>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1711112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BC6BF6-79BC-B945-AF1A-E078721B10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3CB30-E8AB-5E4A-94B8-46DCA0B0CE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63E17-FE73-8745-8BDC-84322C115BD2}"/>
              </a:ext>
            </a:extLst>
          </p:cNvPr>
          <p:cNvSpPr>
            <a:spLocks noGrp="1"/>
          </p:cNvSpPr>
          <p:nvPr>
            <p:ph type="dt" sz="half" idx="10"/>
          </p:nvPr>
        </p:nvSpPr>
        <p:spPr/>
        <p:txBody>
          <a:bodyPr/>
          <a:lstStyle/>
          <a:p>
            <a:fld id="{C464D6D5-8F84-764D-9FF2-E560EEF7983F}" type="datetimeFigureOut">
              <a:rPr lang="en-US" smtClean="0"/>
              <a:t>1/29/20</a:t>
            </a:fld>
            <a:endParaRPr lang="en-US"/>
          </a:p>
        </p:txBody>
      </p:sp>
      <p:sp>
        <p:nvSpPr>
          <p:cNvPr id="5" name="Footer Placeholder 4">
            <a:extLst>
              <a:ext uri="{FF2B5EF4-FFF2-40B4-BE49-F238E27FC236}">
                <a16:creationId xmlns:a16="http://schemas.microsoft.com/office/drawing/2014/main" id="{1D063D5E-0C7E-FD4C-9767-3DAAD37D7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85B3B-9EB8-3044-ACFD-62CCA3C336D8}"/>
              </a:ext>
            </a:extLst>
          </p:cNvPr>
          <p:cNvSpPr>
            <a:spLocks noGrp="1"/>
          </p:cNvSpPr>
          <p:nvPr>
            <p:ph type="sldNum" sz="quarter" idx="12"/>
          </p:nvPr>
        </p:nvSpPr>
        <p:spPr/>
        <p:txBody>
          <a:bodyPr/>
          <a:lstStyle/>
          <a:p>
            <a:fld id="{64C4968A-3351-6C46-9999-C2256C727A78}" type="slidenum">
              <a:rPr lang="en-US" smtClean="0"/>
              <a:t>‹#›</a:t>
            </a:fld>
            <a:endParaRPr lang="en-US"/>
          </a:p>
        </p:txBody>
      </p:sp>
    </p:spTree>
    <p:extLst>
      <p:ext uri="{BB962C8B-B14F-4D97-AF65-F5344CB8AC3E}">
        <p14:creationId xmlns:p14="http://schemas.microsoft.com/office/powerpoint/2010/main" val="2174060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A890-BBD1-4340-B89A-B888FDACD7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DC98BE-A709-BF47-A2B6-38D653380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4A83F7-ABF9-0343-83C8-8C6AB52AC38D}"/>
              </a:ext>
            </a:extLst>
          </p:cNvPr>
          <p:cNvSpPr>
            <a:spLocks noGrp="1"/>
          </p:cNvSpPr>
          <p:nvPr>
            <p:ph type="dt" sz="half" idx="10"/>
          </p:nvPr>
        </p:nvSpPr>
        <p:spPr/>
        <p:txBody>
          <a:bodyPr/>
          <a:lstStyle/>
          <a:p>
            <a:fld id="{782F749F-60C1-1247-8CAE-C9075699EC0D}" type="datetime1">
              <a:rPr lang="en-CA" smtClean="0"/>
              <a:t>2020-01-29</a:t>
            </a:fld>
            <a:endParaRPr lang="en-US"/>
          </a:p>
        </p:txBody>
      </p:sp>
      <p:sp>
        <p:nvSpPr>
          <p:cNvPr id="5" name="Footer Placeholder 4">
            <a:extLst>
              <a:ext uri="{FF2B5EF4-FFF2-40B4-BE49-F238E27FC236}">
                <a16:creationId xmlns:a16="http://schemas.microsoft.com/office/drawing/2014/main" id="{1E90A2AD-F864-F04C-AD29-1FBF70588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A3314-8DD9-DD40-BE8D-AF1211F20BDE}"/>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413164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2321-3BDA-A44E-95FB-47C8AA180E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8B37E-8094-D04C-8B69-079F4FC1D80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5B560E-3146-BA4D-9C0C-D972C922C0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D6328-1F62-8F4F-97B2-4B2804878970}"/>
              </a:ext>
            </a:extLst>
          </p:cNvPr>
          <p:cNvSpPr>
            <a:spLocks noGrp="1"/>
          </p:cNvSpPr>
          <p:nvPr>
            <p:ph type="dt" sz="half" idx="10"/>
          </p:nvPr>
        </p:nvSpPr>
        <p:spPr/>
        <p:txBody>
          <a:bodyPr/>
          <a:lstStyle/>
          <a:p>
            <a:fld id="{6BA8FA91-C750-C545-B590-6149D308C593}" type="datetime1">
              <a:rPr lang="en-CA" smtClean="0"/>
              <a:t>2020-01-29</a:t>
            </a:fld>
            <a:endParaRPr lang="en-US"/>
          </a:p>
        </p:txBody>
      </p:sp>
      <p:sp>
        <p:nvSpPr>
          <p:cNvPr id="6" name="Footer Placeholder 5">
            <a:extLst>
              <a:ext uri="{FF2B5EF4-FFF2-40B4-BE49-F238E27FC236}">
                <a16:creationId xmlns:a16="http://schemas.microsoft.com/office/drawing/2014/main" id="{050EF7B6-752F-B84C-81EC-96A4D9045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DA551-0B67-2F4B-9BD4-B5A7DEAC3868}"/>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2576505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AB30-DBB5-8641-9160-8451405D72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DFB311-8FBC-D44D-904E-6E37D25C2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BD669E-F528-E946-B896-16B09D2E27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863F26-448D-B54F-9FD8-0CECE7CAD9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49A40B-06F2-6D47-9C28-21009E29D7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ABCFFB-562A-1C40-9F76-4A46ADB2F1AC}"/>
              </a:ext>
            </a:extLst>
          </p:cNvPr>
          <p:cNvSpPr>
            <a:spLocks noGrp="1"/>
          </p:cNvSpPr>
          <p:nvPr>
            <p:ph type="dt" sz="half" idx="10"/>
          </p:nvPr>
        </p:nvSpPr>
        <p:spPr/>
        <p:txBody>
          <a:bodyPr/>
          <a:lstStyle/>
          <a:p>
            <a:fld id="{F6BC8059-DFCD-A34B-A52F-B025BD4929D1}" type="datetime1">
              <a:rPr lang="en-CA" smtClean="0"/>
              <a:t>2020-01-29</a:t>
            </a:fld>
            <a:endParaRPr lang="en-US"/>
          </a:p>
        </p:txBody>
      </p:sp>
      <p:sp>
        <p:nvSpPr>
          <p:cNvPr id="8" name="Footer Placeholder 7">
            <a:extLst>
              <a:ext uri="{FF2B5EF4-FFF2-40B4-BE49-F238E27FC236}">
                <a16:creationId xmlns:a16="http://schemas.microsoft.com/office/drawing/2014/main" id="{B38A7D87-AD6E-9E48-917C-6038463BC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3FFF03-408F-0E47-8E0B-4DB59CC1E053}"/>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73672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223C-EE00-104E-968C-F46CFB121F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6D79AD-2056-AC47-BB4C-F7C402FA21E9}"/>
              </a:ext>
            </a:extLst>
          </p:cNvPr>
          <p:cNvSpPr>
            <a:spLocks noGrp="1"/>
          </p:cNvSpPr>
          <p:nvPr>
            <p:ph type="dt" sz="half" idx="10"/>
          </p:nvPr>
        </p:nvSpPr>
        <p:spPr/>
        <p:txBody>
          <a:bodyPr/>
          <a:lstStyle/>
          <a:p>
            <a:fld id="{6289F4D2-E2D0-C141-92F7-3EDC54378065}" type="datetime1">
              <a:rPr lang="en-CA" smtClean="0"/>
              <a:t>2020-01-29</a:t>
            </a:fld>
            <a:endParaRPr lang="en-US"/>
          </a:p>
        </p:txBody>
      </p:sp>
      <p:sp>
        <p:nvSpPr>
          <p:cNvPr id="4" name="Footer Placeholder 3">
            <a:extLst>
              <a:ext uri="{FF2B5EF4-FFF2-40B4-BE49-F238E27FC236}">
                <a16:creationId xmlns:a16="http://schemas.microsoft.com/office/drawing/2014/main" id="{813EB3E6-38B8-2846-937A-E0D21D79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81FA77-E6D9-6640-9D3E-EF7E71E86281}"/>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2487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F21098-6A46-BA44-8D06-7F8BCC8D4030}"/>
              </a:ext>
            </a:extLst>
          </p:cNvPr>
          <p:cNvSpPr>
            <a:spLocks noGrp="1"/>
          </p:cNvSpPr>
          <p:nvPr>
            <p:ph type="dt" sz="half" idx="10"/>
          </p:nvPr>
        </p:nvSpPr>
        <p:spPr/>
        <p:txBody>
          <a:bodyPr/>
          <a:lstStyle/>
          <a:p>
            <a:fld id="{72876EF7-469E-CA4C-AD47-F8367930FCB3}" type="datetime1">
              <a:rPr lang="en-CA" smtClean="0"/>
              <a:t>2020-01-29</a:t>
            </a:fld>
            <a:endParaRPr lang="en-US" dirty="0"/>
          </a:p>
        </p:txBody>
      </p:sp>
      <p:sp>
        <p:nvSpPr>
          <p:cNvPr id="3" name="Footer Placeholder 2">
            <a:extLst>
              <a:ext uri="{FF2B5EF4-FFF2-40B4-BE49-F238E27FC236}">
                <a16:creationId xmlns:a16="http://schemas.microsoft.com/office/drawing/2014/main" id="{959BDE80-615C-644A-9D4B-D73CCCCEBE31}"/>
              </a:ext>
            </a:extLst>
          </p:cNvPr>
          <p:cNvSpPr>
            <a:spLocks noGrp="1"/>
          </p:cNvSpPr>
          <p:nvPr>
            <p:ph type="ftr" sz="quarter" idx="11"/>
          </p:nvPr>
        </p:nvSpPr>
        <p:spPr/>
        <p:txBody>
          <a:bodyPr/>
          <a:lstStyle/>
          <a:p>
            <a:r>
              <a:rPr lang="en-US" dirty="0"/>
              <a:t>THEMIS.COG</a:t>
            </a:r>
          </a:p>
        </p:txBody>
      </p:sp>
      <p:sp>
        <p:nvSpPr>
          <p:cNvPr id="4" name="Slide Number Placeholder 3">
            <a:extLst>
              <a:ext uri="{FF2B5EF4-FFF2-40B4-BE49-F238E27FC236}">
                <a16:creationId xmlns:a16="http://schemas.microsoft.com/office/drawing/2014/main" id="{9C18BCEC-0437-0746-922D-654A540B0A5A}"/>
              </a:ext>
            </a:extLst>
          </p:cNvPr>
          <p:cNvSpPr>
            <a:spLocks noGrp="1"/>
          </p:cNvSpPr>
          <p:nvPr>
            <p:ph type="sldNum" sz="quarter" idx="12"/>
          </p:nvPr>
        </p:nvSpPr>
        <p:spPr>
          <a:xfrm>
            <a:off x="8610600" y="6356350"/>
            <a:ext cx="3465786" cy="365125"/>
          </a:xfrm>
        </p:spPr>
        <p:txBody>
          <a:bodyPr/>
          <a:lstStyle/>
          <a:p>
            <a:fld id="{1A816E6B-E1C0-EF4C-AE46-97F7A1730AF7}" type="slidenum">
              <a:rPr lang="en-US" smtClean="0"/>
              <a:t>‹#›</a:t>
            </a:fld>
            <a:endParaRPr lang="en-US" dirty="0"/>
          </a:p>
        </p:txBody>
      </p:sp>
      <p:pic>
        <p:nvPicPr>
          <p:cNvPr id="5" name="Graphic 4">
            <a:extLst>
              <a:ext uri="{FF2B5EF4-FFF2-40B4-BE49-F238E27FC236}">
                <a16:creationId xmlns:a16="http://schemas.microsoft.com/office/drawing/2014/main" id="{B2A919A0-65A4-804D-8B74-5FCDC68217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861" r="54765" b="-1"/>
          <a:stretch/>
        </p:blipFill>
        <p:spPr>
          <a:xfrm>
            <a:off x="1097822" y="292232"/>
            <a:ext cx="2032000" cy="840890"/>
          </a:xfrm>
          <a:prstGeom prst="rect">
            <a:avLst/>
          </a:prstGeom>
        </p:spPr>
      </p:pic>
      <p:pic>
        <p:nvPicPr>
          <p:cNvPr id="6" name="Picture 5">
            <a:extLst>
              <a:ext uri="{FF2B5EF4-FFF2-40B4-BE49-F238E27FC236}">
                <a16:creationId xmlns:a16="http://schemas.microsoft.com/office/drawing/2014/main" id="{D6440C61-F218-5542-B816-D83962217336}"/>
              </a:ext>
            </a:extLst>
          </p:cNvPr>
          <p:cNvPicPr>
            <a:picLocks noChangeAspect="1"/>
          </p:cNvPicPr>
          <p:nvPr userDrawn="1"/>
        </p:nvPicPr>
        <p:blipFill rotWithShape="1">
          <a:blip r:embed="rId4"/>
          <a:srcRect l="26506" r="22670" b="20569"/>
          <a:stretch/>
        </p:blipFill>
        <p:spPr>
          <a:xfrm>
            <a:off x="3262444" y="196154"/>
            <a:ext cx="904516" cy="918130"/>
          </a:xfrm>
          <a:prstGeom prst="rect">
            <a:avLst/>
          </a:prstGeom>
        </p:spPr>
      </p:pic>
      <p:pic>
        <p:nvPicPr>
          <p:cNvPr id="7" name="Picture 6">
            <a:extLst>
              <a:ext uri="{FF2B5EF4-FFF2-40B4-BE49-F238E27FC236}">
                <a16:creationId xmlns:a16="http://schemas.microsoft.com/office/drawing/2014/main" id="{EBFEF579-3F7F-9746-98C2-653DEDAD96F8}"/>
              </a:ext>
            </a:extLst>
          </p:cNvPr>
          <p:cNvPicPr>
            <a:picLocks noChangeAspect="1"/>
          </p:cNvPicPr>
          <p:nvPr userDrawn="1"/>
        </p:nvPicPr>
        <p:blipFill rotWithShape="1">
          <a:blip r:embed="rId5"/>
          <a:srcRect r="77559"/>
          <a:stretch/>
        </p:blipFill>
        <p:spPr>
          <a:xfrm>
            <a:off x="0" y="103215"/>
            <a:ext cx="965200" cy="1178294"/>
          </a:xfrm>
          <a:prstGeom prst="rect">
            <a:avLst/>
          </a:prstGeom>
        </p:spPr>
      </p:pic>
      <p:sp>
        <p:nvSpPr>
          <p:cNvPr id="8" name="TextBox 7">
            <a:extLst>
              <a:ext uri="{FF2B5EF4-FFF2-40B4-BE49-F238E27FC236}">
                <a16:creationId xmlns:a16="http://schemas.microsoft.com/office/drawing/2014/main" id="{059BE049-B0BE-4042-AB0D-B50A9536214A}"/>
              </a:ext>
            </a:extLst>
          </p:cNvPr>
          <p:cNvSpPr txBox="1"/>
          <p:nvPr userDrawn="1"/>
        </p:nvSpPr>
        <p:spPr>
          <a:xfrm>
            <a:off x="7801937" y="196154"/>
            <a:ext cx="5016596" cy="1015663"/>
          </a:xfrm>
          <a:prstGeom prst="rect">
            <a:avLst/>
          </a:prstGeom>
          <a:noFill/>
        </p:spPr>
        <p:txBody>
          <a:bodyPr wrap="square" rtlCol="0">
            <a:spAutoFit/>
          </a:bodyPr>
          <a:lstStyle/>
          <a:p>
            <a:r>
              <a:rPr lang="en-US" sz="6000" b="1" dirty="0">
                <a:solidFill>
                  <a:schemeClr val="tx1">
                    <a:lumMod val="75000"/>
                    <a:lumOff val="25000"/>
                  </a:schemeClr>
                </a:solidFill>
              </a:rPr>
              <a:t>THEMIS.COG</a:t>
            </a:r>
          </a:p>
        </p:txBody>
      </p:sp>
    </p:spTree>
    <p:extLst>
      <p:ext uri="{BB962C8B-B14F-4D97-AF65-F5344CB8AC3E}">
        <p14:creationId xmlns:p14="http://schemas.microsoft.com/office/powerpoint/2010/main" val="243713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A0E2-0391-2D45-AF2B-F5AB32C49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BEC62A-E3BD-5B44-ABFB-C507B24D5B45}"/>
              </a:ext>
            </a:extLst>
          </p:cNvPr>
          <p:cNvSpPr>
            <a:spLocks noGrp="1"/>
          </p:cNvSpPr>
          <p:nvPr>
            <p:ph type="dt" sz="half" idx="10"/>
          </p:nvPr>
        </p:nvSpPr>
        <p:spPr/>
        <p:txBody>
          <a:bodyPr/>
          <a:lstStyle/>
          <a:p>
            <a:fld id="{C5DC3034-66BB-9849-AD98-C66D611D5EC9}" type="datetime1">
              <a:rPr lang="en-CA" smtClean="0"/>
              <a:t>2020-01-29</a:t>
            </a:fld>
            <a:endParaRPr lang="en-US"/>
          </a:p>
        </p:txBody>
      </p:sp>
      <p:sp>
        <p:nvSpPr>
          <p:cNvPr id="4" name="Footer Placeholder 3">
            <a:extLst>
              <a:ext uri="{FF2B5EF4-FFF2-40B4-BE49-F238E27FC236}">
                <a16:creationId xmlns:a16="http://schemas.microsoft.com/office/drawing/2014/main" id="{9008D72F-3761-AC4E-9205-DAFC46F58E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8AD6F-FFCC-1247-A7B7-F791BA7745DB}"/>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305867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BBC5-6F44-9A42-B223-A2A3F6F49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A694C0-03DB-624B-8246-57DA6A30EB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F6F47-390C-B243-8A22-84C735B75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236FBD-9F46-A440-A725-E270BFB58CD5}"/>
              </a:ext>
            </a:extLst>
          </p:cNvPr>
          <p:cNvSpPr>
            <a:spLocks noGrp="1"/>
          </p:cNvSpPr>
          <p:nvPr>
            <p:ph type="dt" sz="half" idx="10"/>
          </p:nvPr>
        </p:nvSpPr>
        <p:spPr/>
        <p:txBody>
          <a:bodyPr/>
          <a:lstStyle/>
          <a:p>
            <a:fld id="{4F50D173-1922-E243-AE65-723F5ACF8694}" type="datetime1">
              <a:rPr lang="en-CA" smtClean="0"/>
              <a:t>2020-01-29</a:t>
            </a:fld>
            <a:endParaRPr lang="en-US"/>
          </a:p>
        </p:txBody>
      </p:sp>
      <p:sp>
        <p:nvSpPr>
          <p:cNvPr id="6" name="Footer Placeholder 5">
            <a:extLst>
              <a:ext uri="{FF2B5EF4-FFF2-40B4-BE49-F238E27FC236}">
                <a16:creationId xmlns:a16="http://schemas.microsoft.com/office/drawing/2014/main" id="{F1F463C4-ABCB-B54E-A938-5D90D871C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EEB7B-E586-0044-AE22-5D4F89AD5C7D}"/>
              </a:ext>
            </a:extLst>
          </p:cNvPr>
          <p:cNvSpPr>
            <a:spLocks noGrp="1"/>
          </p:cNvSpPr>
          <p:nvPr>
            <p:ph type="sldNum" sz="quarter" idx="12"/>
          </p:nvPr>
        </p:nvSpPr>
        <p:spPr/>
        <p:txBody>
          <a:bodyPr/>
          <a:lstStyle/>
          <a:p>
            <a:fld id="{1A816E6B-E1C0-EF4C-AE46-97F7A1730AF7}" type="slidenum">
              <a:rPr lang="en-US" smtClean="0"/>
              <a:t>‹#›</a:t>
            </a:fld>
            <a:endParaRPr lang="en-US"/>
          </a:p>
        </p:txBody>
      </p:sp>
    </p:spTree>
    <p:extLst>
      <p:ext uri="{BB962C8B-B14F-4D97-AF65-F5344CB8AC3E}">
        <p14:creationId xmlns:p14="http://schemas.microsoft.com/office/powerpoint/2010/main" val="3235682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F29801-752A-9E4A-A6AD-34892C581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484798-F759-5144-B560-F98A5CD123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6B6A4-D460-6548-BFAF-FF32082A7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C3034-66BB-9849-AD98-C66D611D5EC9}" type="datetime1">
              <a:rPr lang="en-CA" smtClean="0"/>
              <a:t>2020-01-29</a:t>
            </a:fld>
            <a:endParaRPr lang="en-US"/>
          </a:p>
        </p:txBody>
      </p:sp>
      <p:sp>
        <p:nvSpPr>
          <p:cNvPr id="5" name="Footer Placeholder 4">
            <a:extLst>
              <a:ext uri="{FF2B5EF4-FFF2-40B4-BE49-F238E27FC236}">
                <a16:creationId xmlns:a16="http://schemas.microsoft.com/office/drawing/2014/main" id="{9933B661-C677-0A45-87C4-C60F8F419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B3FBFE-CA24-1C40-9614-122A2DC11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16E6B-E1C0-EF4C-AE46-97F7A1730AF7}" type="slidenum">
              <a:rPr lang="en-US" smtClean="0"/>
              <a:t>‹#›</a:t>
            </a:fld>
            <a:endParaRPr lang="en-US"/>
          </a:p>
        </p:txBody>
      </p:sp>
    </p:spTree>
    <p:extLst>
      <p:ext uri="{BB962C8B-B14F-4D97-AF65-F5344CB8AC3E}">
        <p14:creationId xmlns:p14="http://schemas.microsoft.com/office/powerpoint/2010/main" val="1915549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2" r:id="rId8"/>
    <p:sldLayoutId id="2147483656" r:id="rId9"/>
    <p:sldLayoutId id="2147483657" r:id="rId10"/>
    <p:sldLayoutId id="2147483658" r:id="rId11"/>
    <p:sldLayoutId id="2147483659" r:id="rId12"/>
    <p:sldLayoutId id="214748367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9FB4CF-1753-294F-ACBE-1A0C2B342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D9E027-F744-DE4A-9A56-91DFBE70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50E8D-ABC7-664F-A4DE-62BF216531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4D6D5-8F84-764D-9FF2-E560EEF7983F}" type="datetimeFigureOut">
              <a:rPr lang="en-US" smtClean="0"/>
              <a:t>1/29/20</a:t>
            </a:fld>
            <a:endParaRPr lang="en-US"/>
          </a:p>
        </p:txBody>
      </p:sp>
      <p:sp>
        <p:nvSpPr>
          <p:cNvPr id="5" name="Footer Placeholder 4">
            <a:extLst>
              <a:ext uri="{FF2B5EF4-FFF2-40B4-BE49-F238E27FC236}">
                <a16:creationId xmlns:a16="http://schemas.microsoft.com/office/drawing/2014/main" id="{55EE03B2-329B-A54E-95E9-D303EFF0E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11DF5D-AF85-8947-9C38-2F0882F97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C4968A-3351-6C46-9999-C2256C727A78}" type="slidenum">
              <a:rPr lang="en-US" smtClean="0"/>
              <a:t>‹#›</a:t>
            </a:fld>
            <a:endParaRPr lang="en-US"/>
          </a:p>
        </p:txBody>
      </p:sp>
    </p:spTree>
    <p:extLst>
      <p:ext uri="{BB962C8B-B14F-4D97-AF65-F5344CB8AC3E}">
        <p14:creationId xmlns:p14="http://schemas.microsoft.com/office/powerpoint/2010/main" val="3049997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8.emf"/><Relationship Id="rId4" Type="http://schemas.openxmlformats.org/officeDocument/2006/relationships/image" Target="../media/image2.svg"/><Relationship Id="rId9"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chart" Target="../charts/char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33BE7B2-61F7-DB4D-9E93-132628D377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82" y="5352446"/>
            <a:ext cx="6963429" cy="1231338"/>
          </a:xfrm>
          <a:prstGeom prst="rect">
            <a:avLst/>
          </a:prstGeom>
        </p:spPr>
      </p:pic>
      <p:pic>
        <p:nvPicPr>
          <p:cNvPr id="12" name="Picture 11">
            <a:extLst>
              <a:ext uri="{FF2B5EF4-FFF2-40B4-BE49-F238E27FC236}">
                <a16:creationId xmlns:a16="http://schemas.microsoft.com/office/drawing/2014/main" id="{2EEF1EF3-4B0D-6644-A213-567952E67A2E}"/>
              </a:ext>
            </a:extLst>
          </p:cNvPr>
          <p:cNvPicPr>
            <a:picLocks noChangeAspect="1"/>
          </p:cNvPicPr>
          <p:nvPr/>
        </p:nvPicPr>
        <p:blipFill>
          <a:blip r:embed="rId5"/>
          <a:stretch>
            <a:fillRect/>
          </a:stretch>
        </p:blipFill>
        <p:spPr>
          <a:xfrm>
            <a:off x="8989648" y="4698773"/>
            <a:ext cx="2902317" cy="1885011"/>
          </a:xfrm>
          <a:prstGeom prst="rect">
            <a:avLst/>
          </a:prstGeom>
        </p:spPr>
      </p:pic>
      <p:pic>
        <p:nvPicPr>
          <p:cNvPr id="14" name="Picture 13">
            <a:extLst>
              <a:ext uri="{FF2B5EF4-FFF2-40B4-BE49-F238E27FC236}">
                <a16:creationId xmlns:a16="http://schemas.microsoft.com/office/drawing/2014/main" id="{80516B68-FC43-324F-989C-AD800D0E98BC}"/>
              </a:ext>
            </a:extLst>
          </p:cNvPr>
          <p:cNvPicPr>
            <a:picLocks noChangeAspect="1"/>
          </p:cNvPicPr>
          <p:nvPr/>
        </p:nvPicPr>
        <p:blipFill>
          <a:blip r:embed="rId6"/>
          <a:stretch>
            <a:fillRect/>
          </a:stretch>
        </p:blipFill>
        <p:spPr>
          <a:xfrm>
            <a:off x="0" y="310902"/>
            <a:ext cx="4737100" cy="1297757"/>
          </a:xfrm>
          <a:prstGeom prst="rect">
            <a:avLst/>
          </a:prstGeom>
        </p:spPr>
      </p:pic>
      <p:grpSp>
        <p:nvGrpSpPr>
          <p:cNvPr id="20" name="Group 19">
            <a:extLst>
              <a:ext uri="{FF2B5EF4-FFF2-40B4-BE49-F238E27FC236}">
                <a16:creationId xmlns:a16="http://schemas.microsoft.com/office/drawing/2014/main" id="{0F7F2896-1362-894E-ACB3-50398530B7BC}"/>
              </a:ext>
            </a:extLst>
          </p:cNvPr>
          <p:cNvGrpSpPr/>
          <p:nvPr/>
        </p:nvGrpSpPr>
        <p:grpSpPr>
          <a:xfrm>
            <a:off x="1897903" y="2048087"/>
            <a:ext cx="8542904" cy="2264767"/>
            <a:chOff x="3496696" y="2154409"/>
            <a:chExt cx="8542904" cy="2264767"/>
          </a:xfrm>
        </p:grpSpPr>
        <p:sp>
          <p:nvSpPr>
            <p:cNvPr id="19" name="Rounded Rectangle 18">
              <a:extLst>
                <a:ext uri="{FF2B5EF4-FFF2-40B4-BE49-F238E27FC236}">
                  <a16:creationId xmlns:a16="http://schemas.microsoft.com/office/drawing/2014/main" id="{E6A8BB0F-FB0B-0A48-BE46-3D738D771CCC}"/>
                </a:ext>
              </a:extLst>
            </p:cNvPr>
            <p:cNvSpPr/>
            <p:nvPr/>
          </p:nvSpPr>
          <p:spPr>
            <a:xfrm>
              <a:off x="3496696" y="2234777"/>
              <a:ext cx="8542904" cy="2184399"/>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TextBox 5">
              <a:extLst>
                <a:ext uri="{FF2B5EF4-FFF2-40B4-BE49-F238E27FC236}">
                  <a16:creationId xmlns:a16="http://schemas.microsoft.com/office/drawing/2014/main" id="{0CA0064D-36E5-E549-BD61-42773404C3C2}"/>
                </a:ext>
              </a:extLst>
            </p:cNvPr>
            <p:cNvSpPr txBox="1"/>
            <p:nvPr/>
          </p:nvSpPr>
          <p:spPr>
            <a:xfrm>
              <a:off x="5241989" y="2154409"/>
              <a:ext cx="5052318" cy="1200329"/>
            </a:xfrm>
            <a:prstGeom prst="rect">
              <a:avLst/>
            </a:prstGeom>
            <a:noFill/>
          </p:spPr>
          <p:txBody>
            <a:bodyPr wrap="square" rtlCol="0">
              <a:spAutoFit/>
            </a:bodyPr>
            <a:lstStyle/>
            <a:p>
              <a:r>
                <a:rPr lang="en-US" sz="7200" b="1" dirty="0">
                  <a:solidFill>
                    <a:schemeClr val="tx1">
                      <a:lumMod val="75000"/>
                      <a:lumOff val="25000"/>
                    </a:schemeClr>
                  </a:solidFill>
                </a:rPr>
                <a:t>THEMIS.COG</a:t>
              </a:r>
            </a:p>
          </p:txBody>
        </p:sp>
        <p:sp>
          <p:nvSpPr>
            <p:cNvPr id="16" name="TextBox 15">
              <a:extLst>
                <a:ext uri="{FF2B5EF4-FFF2-40B4-BE49-F238E27FC236}">
                  <a16:creationId xmlns:a16="http://schemas.microsoft.com/office/drawing/2014/main" id="{715216F4-9FBD-9049-9570-EEB8A2265A76}"/>
                </a:ext>
              </a:extLst>
            </p:cNvPr>
            <p:cNvSpPr txBox="1"/>
            <p:nvPr/>
          </p:nvSpPr>
          <p:spPr>
            <a:xfrm>
              <a:off x="3712615" y="3274369"/>
              <a:ext cx="8111066" cy="1077218"/>
            </a:xfrm>
            <a:prstGeom prst="rect">
              <a:avLst/>
            </a:prstGeom>
            <a:noFill/>
          </p:spPr>
          <p:txBody>
            <a:bodyPr wrap="square" rtlCol="0">
              <a:spAutoFit/>
            </a:bodyPr>
            <a:lstStyle/>
            <a:p>
              <a:pPr algn="ctr"/>
              <a:r>
                <a:rPr lang="en-CA" sz="3200" dirty="0">
                  <a:solidFill>
                    <a:schemeClr val="tx1">
                      <a:lumMod val="75000"/>
                      <a:lumOff val="25000"/>
                    </a:schemeClr>
                  </a:solidFill>
                </a:rPr>
                <a:t>Theoretical and Empirical Modeling of Identity and Sentiments in Collaborative Groups</a:t>
              </a:r>
              <a:endParaRPr lang="en-US" sz="3200" dirty="0">
                <a:solidFill>
                  <a:schemeClr val="tx1">
                    <a:lumMod val="75000"/>
                    <a:lumOff val="25000"/>
                  </a:schemeClr>
                </a:solidFill>
              </a:endParaRPr>
            </a:p>
          </p:txBody>
        </p:sp>
      </p:grpSp>
      <p:pic>
        <p:nvPicPr>
          <p:cNvPr id="18" name="Picture 17">
            <a:extLst>
              <a:ext uri="{FF2B5EF4-FFF2-40B4-BE49-F238E27FC236}">
                <a16:creationId xmlns:a16="http://schemas.microsoft.com/office/drawing/2014/main" id="{0F506855-D1A1-6547-B028-6E0298818DA3}"/>
              </a:ext>
            </a:extLst>
          </p:cNvPr>
          <p:cNvPicPr>
            <a:picLocks noChangeAspect="1"/>
          </p:cNvPicPr>
          <p:nvPr/>
        </p:nvPicPr>
        <p:blipFill>
          <a:blip r:embed="rId7"/>
          <a:stretch>
            <a:fillRect/>
          </a:stretch>
        </p:blipFill>
        <p:spPr>
          <a:xfrm>
            <a:off x="7768878" y="-40223"/>
            <a:ext cx="4516503" cy="1648882"/>
          </a:xfrm>
          <a:prstGeom prst="rect">
            <a:avLst/>
          </a:prstGeom>
        </p:spPr>
      </p:pic>
    </p:spTree>
    <p:extLst>
      <p:ext uri="{BB962C8B-B14F-4D97-AF65-F5344CB8AC3E}">
        <p14:creationId xmlns:p14="http://schemas.microsoft.com/office/powerpoint/2010/main" val="2714138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505890" y="1447254"/>
            <a:ext cx="11257973" cy="422765"/>
          </a:xfrm>
        </p:spPr>
        <p:txBody>
          <a:bodyPr>
            <a:noAutofit/>
          </a:bodyPr>
          <a:lstStyle/>
          <a:p>
            <a:pPr marL="0" indent="0">
              <a:lnSpc>
                <a:spcPct val="100000"/>
              </a:lnSpc>
              <a:spcBef>
                <a:spcPts val="0"/>
              </a:spcBef>
              <a:buNone/>
            </a:pPr>
            <a:r>
              <a:rPr lang="en-CA" sz="2000" b="1" i="1" dirty="0"/>
              <a:t>Expanding Theories of Social Interaction</a:t>
            </a:r>
            <a:r>
              <a:rPr lang="en-CA" sz="2000" b="1" dirty="0"/>
              <a:t>​: </a:t>
            </a:r>
            <a:r>
              <a:rPr lang="en-CA" sz="2000" dirty="0">
                <a:solidFill>
                  <a:prstClr val="black"/>
                </a:solidFill>
              </a:rPr>
              <a:t>Measuring Subcultures</a:t>
            </a:r>
            <a:endParaRPr lang="en-US" sz="2000" dirty="0">
              <a:solidFill>
                <a:prstClr val="black"/>
              </a:solidFill>
              <a:cs typeface="Times New Roman" panose="02020603050405020304" pitchFamily="18" charset="0"/>
            </a:endParaRPr>
          </a:p>
          <a:p>
            <a:pPr marL="0" indent="0">
              <a:buNone/>
            </a:pPr>
            <a:endParaRPr lang="en-CA" sz="2000" b="1" dirty="0"/>
          </a:p>
          <a:p>
            <a:endParaRPr lang="en-US" sz="2000" dirty="0"/>
          </a:p>
        </p:txBody>
      </p:sp>
      <p:grpSp>
        <p:nvGrpSpPr>
          <p:cNvPr id="10" name="Group 9">
            <a:extLst>
              <a:ext uri="{FF2B5EF4-FFF2-40B4-BE49-F238E27FC236}">
                <a16:creationId xmlns:a16="http://schemas.microsoft.com/office/drawing/2014/main" id="{746E0796-1322-2A4F-9D06-14229DCC7161}"/>
              </a:ext>
            </a:extLst>
          </p:cNvPr>
          <p:cNvGrpSpPr/>
          <p:nvPr/>
        </p:nvGrpSpPr>
        <p:grpSpPr>
          <a:xfrm>
            <a:off x="112759" y="92989"/>
            <a:ext cx="12000345" cy="1004752"/>
            <a:chOff x="0" y="1"/>
            <a:chExt cx="12000345" cy="1004752"/>
          </a:xfrm>
        </p:grpSpPr>
        <p:sp>
          <p:nvSpPr>
            <p:cNvPr id="11" name="Rounded Rectangle 10">
              <a:extLst>
                <a:ext uri="{FF2B5EF4-FFF2-40B4-BE49-F238E27FC236}">
                  <a16:creationId xmlns:a16="http://schemas.microsoft.com/office/drawing/2014/main" id="{1F32C0AB-3C02-7741-81D8-BA9E591F0FC2}"/>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2" name="Graphic 11">
              <a:extLst>
                <a:ext uri="{FF2B5EF4-FFF2-40B4-BE49-F238E27FC236}">
                  <a16:creationId xmlns:a16="http://schemas.microsoft.com/office/drawing/2014/main" id="{AC789DB6-5A8A-FA42-AE71-0DDF944376B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861" r="54765" b="-1"/>
            <a:stretch/>
          </p:blipFill>
          <p:spPr>
            <a:xfrm>
              <a:off x="1208181" y="229168"/>
              <a:ext cx="1554724" cy="643382"/>
            </a:xfrm>
            <a:prstGeom prst="rect">
              <a:avLst/>
            </a:prstGeom>
          </p:spPr>
        </p:pic>
        <p:pic>
          <p:nvPicPr>
            <p:cNvPr id="13" name="Picture 12">
              <a:extLst>
                <a:ext uri="{FF2B5EF4-FFF2-40B4-BE49-F238E27FC236}">
                  <a16:creationId xmlns:a16="http://schemas.microsoft.com/office/drawing/2014/main" id="{DF0B7704-CAD9-BD44-8B71-454E60476B86}"/>
                </a:ext>
              </a:extLst>
            </p:cNvPr>
            <p:cNvPicPr>
              <a:picLocks noChangeAspect="1"/>
            </p:cNvPicPr>
            <p:nvPr/>
          </p:nvPicPr>
          <p:blipFill rotWithShape="1">
            <a:blip r:embed="rId5"/>
            <a:srcRect l="26506" r="22670" b="20569"/>
            <a:stretch/>
          </p:blipFill>
          <p:spPr>
            <a:xfrm>
              <a:off x="3027640" y="170070"/>
              <a:ext cx="692064" cy="702480"/>
            </a:xfrm>
            <a:prstGeom prst="rect">
              <a:avLst/>
            </a:prstGeom>
          </p:spPr>
        </p:pic>
        <p:pic>
          <p:nvPicPr>
            <p:cNvPr id="14" name="Picture 13">
              <a:extLst>
                <a:ext uri="{FF2B5EF4-FFF2-40B4-BE49-F238E27FC236}">
                  <a16:creationId xmlns:a16="http://schemas.microsoft.com/office/drawing/2014/main" id="{173E49F3-A590-E84B-B015-6FECDA596EA4}"/>
                </a:ext>
              </a:extLst>
            </p:cNvPr>
            <p:cNvPicPr>
              <a:picLocks noChangeAspect="1"/>
            </p:cNvPicPr>
            <p:nvPr/>
          </p:nvPicPr>
          <p:blipFill rotWithShape="1">
            <a:blip r:embed="rId6"/>
            <a:srcRect r="77559"/>
            <a:stretch/>
          </p:blipFill>
          <p:spPr>
            <a:xfrm>
              <a:off x="204955" y="55917"/>
              <a:ext cx="738494" cy="901537"/>
            </a:xfrm>
            <a:prstGeom prst="rect">
              <a:avLst/>
            </a:prstGeom>
          </p:spPr>
        </p:pic>
        <p:sp>
          <p:nvSpPr>
            <p:cNvPr id="15" name="TextBox 14">
              <a:extLst>
                <a:ext uri="{FF2B5EF4-FFF2-40B4-BE49-F238E27FC236}">
                  <a16:creationId xmlns:a16="http://schemas.microsoft.com/office/drawing/2014/main" id="{123C9A84-8CD0-7B41-AD2C-34FABF28CE7B}"/>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pic>
        <p:nvPicPr>
          <p:cNvPr id="17" name="Picture 16" descr="A close up of a map&#10;&#10;Description automatically generated">
            <a:extLst>
              <a:ext uri="{FF2B5EF4-FFF2-40B4-BE49-F238E27FC236}">
                <a16:creationId xmlns:a16="http://schemas.microsoft.com/office/drawing/2014/main" id="{3EA60E5B-8126-314C-BEE5-CCE4F7301ADB}"/>
              </a:ext>
            </a:extLst>
          </p:cNvPr>
          <p:cNvPicPr>
            <a:picLocks noChangeAspect="1"/>
          </p:cNvPicPr>
          <p:nvPr/>
        </p:nvPicPr>
        <p:blipFill rotWithShape="1">
          <a:blip r:embed="rId7"/>
          <a:srcRect l="2631" t="5263" r="2631" b="5263"/>
          <a:stretch/>
        </p:blipFill>
        <p:spPr>
          <a:xfrm>
            <a:off x="6339988" y="2024035"/>
            <a:ext cx="5118316" cy="4833965"/>
          </a:xfrm>
          <a:prstGeom prst="rect">
            <a:avLst/>
          </a:prstGeom>
        </p:spPr>
      </p:pic>
      <p:sp>
        <p:nvSpPr>
          <p:cNvPr id="2" name="TextBox 1">
            <a:extLst>
              <a:ext uri="{FF2B5EF4-FFF2-40B4-BE49-F238E27FC236}">
                <a16:creationId xmlns:a16="http://schemas.microsoft.com/office/drawing/2014/main" id="{8A4B4DF5-0D48-1C4B-81F9-6DF415CC51E2}"/>
              </a:ext>
            </a:extLst>
          </p:cNvPr>
          <p:cNvSpPr txBox="1"/>
          <p:nvPr/>
        </p:nvSpPr>
        <p:spPr>
          <a:xfrm>
            <a:off x="140644" y="2024035"/>
            <a:ext cx="5994232" cy="4719665"/>
          </a:xfrm>
          <a:prstGeom prst="rect">
            <a:avLst/>
          </a:prstGeom>
          <a:noFill/>
        </p:spPr>
        <p:txBody>
          <a:bodyPr wrap="square" rtlCol="0">
            <a:noAutofit/>
          </a:bodyPr>
          <a:lstStyle/>
          <a:p>
            <a:pPr marL="843534" indent="-285750">
              <a:buFont typeface="Arial" panose="020B0604020202020204" pitchFamily="34" charset="0"/>
              <a:buChar char="•"/>
            </a:pPr>
            <a:r>
              <a:rPr lang="en-US" sz="2000" dirty="0">
                <a:ea typeface="Franklin Gothic Book" charset="0"/>
                <a:cs typeface="Franklin Gothic Book" charset="0"/>
              </a:rPr>
              <a:t>503 GitHub users rated 524 roles, behaviors, traits, and coding concepts using theory-driven measures of cultural sentiments</a:t>
            </a:r>
          </a:p>
          <a:p>
            <a:pPr marL="557784"/>
            <a:endParaRPr lang="en-US" sz="2000" dirty="0">
              <a:ea typeface="Franklin Gothic Book" charset="0"/>
              <a:cs typeface="Franklin Gothic Book" charset="0"/>
            </a:endParaRPr>
          </a:p>
          <a:p>
            <a:pPr marL="843534" indent="-285750">
              <a:lnSpc>
                <a:spcPct val="100000"/>
              </a:lnSpc>
              <a:buFont typeface="Arial" panose="020B0604020202020204" pitchFamily="34" charset="0"/>
              <a:buChar char="•"/>
            </a:pPr>
            <a:r>
              <a:rPr lang="en-US" sz="2000" dirty="0">
                <a:ea typeface="Franklin Gothic Book" charset="0"/>
                <a:cs typeface="Franklin Gothic Book" charset="0"/>
              </a:rPr>
              <a:t>Of the 524 concepts rated, 163 had bimodal meaning distributions, with each mode including at least 20% of participants</a:t>
            </a:r>
          </a:p>
          <a:p>
            <a:pPr marL="557784">
              <a:lnSpc>
                <a:spcPct val="100000"/>
              </a:lnSpc>
            </a:pPr>
            <a:endParaRPr lang="en-US" sz="2000" dirty="0">
              <a:ea typeface="Franklin Gothic Book" charset="0"/>
              <a:cs typeface="Franklin Gothic Book" charset="0"/>
            </a:endParaRPr>
          </a:p>
          <a:p>
            <a:pPr marL="843534" indent="-285750">
              <a:lnSpc>
                <a:spcPct val="100000"/>
              </a:lnSpc>
              <a:buFont typeface="Arial" panose="020B0604020202020204" pitchFamily="34" charset="0"/>
              <a:buChar char="•"/>
            </a:pPr>
            <a:r>
              <a:rPr lang="en-US" sz="2000" dirty="0">
                <a:ea typeface="Franklin Gothic Book" charset="0"/>
                <a:cs typeface="Franklin Gothic Book" charset="0"/>
              </a:rPr>
              <a:t>Concepts like “error messages,”  “argument,” and </a:t>
            </a:r>
            <a:r>
              <a:rPr lang="en-US" sz="2000" b="1" dirty="0">
                <a:ea typeface="Franklin Gothic Book" charset="0"/>
                <a:cs typeface="Franklin Gothic Book" charset="0"/>
              </a:rPr>
              <a:t>“accept” </a:t>
            </a:r>
            <a:r>
              <a:rPr lang="en-US" sz="2000" dirty="0">
                <a:ea typeface="Franklin Gothic Book" charset="0"/>
                <a:cs typeface="Franklin Gothic Book" charset="0"/>
              </a:rPr>
              <a:t>have </a:t>
            </a:r>
            <a:r>
              <a:rPr lang="en-US" sz="2000" b="1" dirty="0">
                <a:ea typeface="Franklin Gothic Book" charset="0"/>
                <a:cs typeface="Franklin Gothic Book" charset="0"/>
              </a:rPr>
              <a:t>unique subcultural meanings </a:t>
            </a:r>
            <a:r>
              <a:rPr lang="en-US" sz="2000" dirty="0">
                <a:ea typeface="Franklin Gothic Book" charset="0"/>
                <a:cs typeface="Franklin Gothic Book" charset="0"/>
              </a:rPr>
              <a:t>for GitHub users</a:t>
            </a:r>
          </a:p>
          <a:p>
            <a:pPr marL="557784">
              <a:lnSpc>
                <a:spcPct val="100000"/>
              </a:lnSpc>
            </a:pPr>
            <a:endParaRPr lang="en-US" sz="2000" dirty="0">
              <a:ea typeface="Franklin Gothic Book" charset="0"/>
              <a:cs typeface="Franklin Gothic Book" charset="0"/>
            </a:endParaRPr>
          </a:p>
          <a:p>
            <a:pPr marL="843534" indent="-285750">
              <a:lnSpc>
                <a:spcPct val="100000"/>
              </a:lnSpc>
              <a:buFont typeface="Arial" panose="020B0604020202020204" pitchFamily="34" charset="0"/>
              <a:buChar char="•"/>
            </a:pPr>
            <a:r>
              <a:rPr lang="en-US" sz="2000" dirty="0">
                <a:ea typeface="Franklin Gothic Book" charset="0"/>
                <a:cs typeface="Franklin Gothic Book" charset="0"/>
              </a:rPr>
              <a:t>The more often respondents use GitHub, the more likely they are to identify with the subculture; not true of membership duration</a:t>
            </a:r>
          </a:p>
          <a:p>
            <a:endParaRPr lang="en-US" dirty="0"/>
          </a:p>
        </p:txBody>
      </p:sp>
    </p:spTree>
    <p:extLst>
      <p:ext uri="{BB962C8B-B14F-4D97-AF65-F5344CB8AC3E}">
        <p14:creationId xmlns:p14="http://schemas.microsoft.com/office/powerpoint/2010/main" val="1744133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211667" y="1260018"/>
            <a:ext cx="11740847" cy="491347"/>
          </a:xfrm>
        </p:spPr>
        <p:txBody>
          <a:bodyPr>
            <a:noAutofit/>
          </a:bodyPr>
          <a:lstStyle/>
          <a:p>
            <a:pPr marL="0" indent="0">
              <a:buNone/>
            </a:pPr>
            <a:r>
              <a:rPr lang="en-CA" b="1" i="1" dirty="0"/>
              <a:t>Understanding New Forms of Collaboration:</a:t>
            </a:r>
            <a:r>
              <a:rPr lang="en-CA" b="1" dirty="0"/>
              <a:t>​ </a:t>
            </a:r>
            <a:r>
              <a:rPr lang="en-US" dirty="0">
                <a:cs typeface="Times New Roman" panose="02020603050405020304" pitchFamily="18" charset="0"/>
              </a:rPr>
              <a:t>Topology of Groups on GitHub</a:t>
            </a:r>
          </a:p>
          <a:p>
            <a:pPr marL="0" indent="0">
              <a:buNone/>
            </a:pPr>
            <a:endParaRPr lang="en-CA" b="1" dirty="0"/>
          </a:p>
          <a:p>
            <a:endParaRPr lang="en-US" dirty="0"/>
          </a:p>
        </p:txBody>
      </p:sp>
      <p:pic>
        <p:nvPicPr>
          <p:cNvPr id="11" name="Picture 10">
            <a:extLst>
              <a:ext uri="{FF2B5EF4-FFF2-40B4-BE49-F238E27FC236}">
                <a16:creationId xmlns:a16="http://schemas.microsoft.com/office/drawing/2014/main" id="{A3359FBA-6D5C-5643-94F2-E8214D69DF4B}"/>
              </a:ext>
            </a:extLst>
          </p:cNvPr>
          <p:cNvPicPr/>
          <p:nvPr/>
        </p:nvPicPr>
        <p:blipFill>
          <a:blip r:embed="rId3"/>
          <a:stretch>
            <a:fillRect/>
          </a:stretch>
        </p:blipFill>
        <p:spPr>
          <a:xfrm>
            <a:off x="1665514" y="1751365"/>
            <a:ext cx="8820302" cy="5111436"/>
          </a:xfrm>
          <a:prstGeom prst="rect">
            <a:avLst/>
          </a:prstGeom>
        </p:spPr>
      </p:pic>
      <p:grpSp>
        <p:nvGrpSpPr>
          <p:cNvPr id="12" name="Group 11">
            <a:extLst>
              <a:ext uri="{FF2B5EF4-FFF2-40B4-BE49-F238E27FC236}">
                <a16:creationId xmlns:a16="http://schemas.microsoft.com/office/drawing/2014/main" id="{AB59372A-84B3-2649-83E0-298718B7965B}"/>
              </a:ext>
            </a:extLst>
          </p:cNvPr>
          <p:cNvGrpSpPr/>
          <p:nvPr/>
        </p:nvGrpSpPr>
        <p:grpSpPr>
          <a:xfrm>
            <a:off x="110362" y="78831"/>
            <a:ext cx="12000345" cy="1004752"/>
            <a:chOff x="0" y="1"/>
            <a:chExt cx="12000345" cy="1004752"/>
          </a:xfrm>
        </p:grpSpPr>
        <p:sp>
          <p:nvSpPr>
            <p:cNvPr id="13" name="Rounded Rectangle 12">
              <a:extLst>
                <a:ext uri="{FF2B5EF4-FFF2-40B4-BE49-F238E27FC236}">
                  <a16:creationId xmlns:a16="http://schemas.microsoft.com/office/drawing/2014/main" id="{7F03A1D5-3609-A444-8DBF-E7E7AF10318C}"/>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4" name="Graphic 13">
              <a:extLst>
                <a:ext uri="{FF2B5EF4-FFF2-40B4-BE49-F238E27FC236}">
                  <a16:creationId xmlns:a16="http://schemas.microsoft.com/office/drawing/2014/main" id="{71EE1A61-5C2D-1F47-9F25-F112D244C6A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861" r="54765" b="-1"/>
            <a:stretch/>
          </p:blipFill>
          <p:spPr>
            <a:xfrm>
              <a:off x="1208181" y="229168"/>
              <a:ext cx="1554724" cy="643382"/>
            </a:xfrm>
            <a:prstGeom prst="rect">
              <a:avLst/>
            </a:prstGeom>
          </p:spPr>
        </p:pic>
        <p:pic>
          <p:nvPicPr>
            <p:cNvPr id="15" name="Picture 14">
              <a:extLst>
                <a:ext uri="{FF2B5EF4-FFF2-40B4-BE49-F238E27FC236}">
                  <a16:creationId xmlns:a16="http://schemas.microsoft.com/office/drawing/2014/main" id="{70B70746-F0D1-F14B-85E1-F9CF3947E188}"/>
                </a:ext>
              </a:extLst>
            </p:cNvPr>
            <p:cNvPicPr>
              <a:picLocks noChangeAspect="1"/>
            </p:cNvPicPr>
            <p:nvPr/>
          </p:nvPicPr>
          <p:blipFill rotWithShape="1">
            <a:blip r:embed="rId6"/>
            <a:srcRect l="26506" r="22670" b="20569"/>
            <a:stretch/>
          </p:blipFill>
          <p:spPr>
            <a:xfrm>
              <a:off x="3027640" y="170070"/>
              <a:ext cx="692064" cy="702480"/>
            </a:xfrm>
            <a:prstGeom prst="rect">
              <a:avLst/>
            </a:prstGeom>
          </p:spPr>
        </p:pic>
        <p:pic>
          <p:nvPicPr>
            <p:cNvPr id="16" name="Picture 15">
              <a:extLst>
                <a:ext uri="{FF2B5EF4-FFF2-40B4-BE49-F238E27FC236}">
                  <a16:creationId xmlns:a16="http://schemas.microsoft.com/office/drawing/2014/main" id="{495D675D-98C5-D44E-96F5-BD29ADDA6B63}"/>
                </a:ext>
              </a:extLst>
            </p:cNvPr>
            <p:cNvPicPr>
              <a:picLocks noChangeAspect="1"/>
            </p:cNvPicPr>
            <p:nvPr/>
          </p:nvPicPr>
          <p:blipFill rotWithShape="1">
            <a:blip r:embed="rId7"/>
            <a:srcRect r="77559"/>
            <a:stretch/>
          </p:blipFill>
          <p:spPr>
            <a:xfrm>
              <a:off x="204955" y="55917"/>
              <a:ext cx="738494" cy="901537"/>
            </a:xfrm>
            <a:prstGeom prst="rect">
              <a:avLst/>
            </a:prstGeom>
          </p:spPr>
        </p:pic>
        <p:sp>
          <p:nvSpPr>
            <p:cNvPr id="17" name="TextBox 16">
              <a:extLst>
                <a:ext uri="{FF2B5EF4-FFF2-40B4-BE49-F238E27FC236}">
                  <a16:creationId xmlns:a16="http://schemas.microsoft.com/office/drawing/2014/main" id="{4E7A1435-4069-A442-B163-F38371655122}"/>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spTree>
    <p:extLst>
      <p:ext uri="{BB962C8B-B14F-4D97-AF65-F5344CB8AC3E}">
        <p14:creationId xmlns:p14="http://schemas.microsoft.com/office/powerpoint/2010/main" val="429318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505890" y="1447253"/>
            <a:ext cx="11257973" cy="618030"/>
          </a:xfrm>
        </p:spPr>
        <p:txBody>
          <a:bodyPr>
            <a:noAutofit/>
          </a:bodyPr>
          <a:lstStyle/>
          <a:p>
            <a:pPr marL="0" lvl="0" indent="0">
              <a:lnSpc>
                <a:spcPct val="100000"/>
              </a:lnSpc>
              <a:spcBef>
                <a:spcPts val="0"/>
              </a:spcBef>
              <a:buNone/>
            </a:pPr>
            <a:r>
              <a:rPr lang="en-CA" b="1" i="1" dirty="0"/>
              <a:t>Expanding Theories of Social Interaction</a:t>
            </a:r>
            <a:r>
              <a:rPr lang="en-CA" b="1" dirty="0"/>
              <a:t>​: </a:t>
            </a:r>
            <a:r>
              <a:rPr lang="en-US" dirty="0">
                <a:solidFill>
                  <a:prstClr val="black"/>
                </a:solidFill>
                <a:cs typeface="Times New Roman" panose="02020603050405020304" pitchFamily="18" charset="0"/>
              </a:rPr>
              <a:t>Modeling the Development of Subcultural Meanings as the Interaction of Culture and Structure</a:t>
            </a:r>
          </a:p>
          <a:p>
            <a:pPr marL="0" indent="0">
              <a:buNone/>
            </a:pPr>
            <a:endParaRPr lang="en-CA" sz="5000" b="1" dirty="0"/>
          </a:p>
          <a:p>
            <a:endParaRPr lang="en-US" dirty="0"/>
          </a:p>
        </p:txBody>
      </p:sp>
      <p:grpSp>
        <p:nvGrpSpPr>
          <p:cNvPr id="10" name="Group 9">
            <a:extLst>
              <a:ext uri="{FF2B5EF4-FFF2-40B4-BE49-F238E27FC236}">
                <a16:creationId xmlns:a16="http://schemas.microsoft.com/office/drawing/2014/main" id="{746E0796-1322-2A4F-9D06-14229DCC7161}"/>
              </a:ext>
            </a:extLst>
          </p:cNvPr>
          <p:cNvGrpSpPr/>
          <p:nvPr/>
        </p:nvGrpSpPr>
        <p:grpSpPr>
          <a:xfrm>
            <a:off x="95826" y="94156"/>
            <a:ext cx="12000345" cy="1004752"/>
            <a:chOff x="0" y="1"/>
            <a:chExt cx="12000345" cy="1004752"/>
          </a:xfrm>
        </p:grpSpPr>
        <p:sp>
          <p:nvSpPr>
            <p:cNvPr id="11" name="Rounded Rectangle 10">
              <a:extLst>
                <a:ext uri="{FF2B5EF4-FFF2-40B4-BE49-F238E27FC236}">
                  <a16:creationId xmlns:a16="http://schemas.microsoft.com/office/drawing/2014/main" id="{1F32C0AB-3C02-7741-81D8-BA9E591F0FC2}"/>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2" name="Graphic 11">
              <a:extLst>
                <a:ext uri="{FF2B5EF4-FFF2-40B4-BE49-F238E27FC236}">
                  <a16:creationId xmlns:a16="http://schemas.microsoft.com/office/drawing/2014/main" id="{AC789DB6-5A8A-FA42-AE71-0DDF944376B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861" r="54765" b="-1"/>
            <a:stretch/>
          </p:blipFill>
          <p:spPr>
            <a:xfrm>
              <a:off x="1208181" y="229168"/>
              <a:ext cx="1554724" cy="643382"/>
            </a:xfrm>
            <a:prstGeom prst="rect">
              <a:avLst/>
            </a:prstGeom>
          </p:spPr>
        </p:pic>
        <p:pic>
          <p:nvPicPr>
            <p:cNvPr id="13" name="Picture 12">
              <a:extLst>
                <a:ext uri="{FF2B5EF4-FFF2-40B4-BE49-F238E27FC236}">
                  <a16:creationId xmlns:a16="http://schemas.microsoft.com/office/drawing/2014/main" id="{DF0B7704-CAD9-BD44-8B71-454E60476B86}"/>
                </a:ext>
              </a:extLst>
            </p:cNvPr>
            <p:cNvPicPr>
              <a:picLocks noChangeAspect="1"/>
            </p:cNvPicPr>
            <p:nvPr/>
          </p:nvPicPr>
          <p:blipFill rotWithShape="1">
            <a:blip r:embed="rId5"/>
            <a:srcRect l="26506" r="22670" b="20569"/>
            <a:stretch/>
          </p:blipFill>
          <p:spPr>
            <a:xfrm>
              <a:off x="3027640" y="170070"/>
              <a:ext cx="692064" cy="702480"/>
            </a:xfrm>
            <a:prstGeom prst="rect">
              <a:avLst/>
            </a:prstGeom>
          </p:spPr>
        </p:pic>
        <p:pic>
          <p:nvPicPr>
            <p:cNvPr id="14" name="Picture 13">
              <a:extLst>
                <a:ext uri="{FF2B5EF4-FFF2-40B4-BE49-F238E27FC236}">
                  <a16:creationId xmlns:a16="http://schemas.microsoft.com/office/drawing/2014/main" id="{173E49F3-A590-E84B-B015-6FECDA596EA4}"/>
                </a:ext>
              </a:extLst>
            </p:cNvPr>
            <p:cNvPicPr>
              <a:picLocks noChangeAspect="1"/>
            </p:cNvPicPr>
            <p:nvPr/>
          </p:nvPicPr>
          <p:blipFill rotWithShape="1">
            <a:blip r:embed="rId6"/>
            <a:srcRect r="77559"/>
            <a:stretch/>
          </p:blipFill>
          <p:spPr>
            <a:xfrm>
              <a:off x="204955" y="55917"/>
              <a:ext cx="738494" cy="901537"/>
            </a:xfrm>
            <a:prstGeom prst="rect">
              <a:avLst/>
            </a:prstGeom>
          </p:spPr>
        </p:pic>
        <p:sp>
          <p:nvSpPr>
            <p:cNvPr id="15" name="TextBox 14">
              <a:extLst>
                <a:ext uri="{FF2B5EF4-FFF2-40B4-BE49-F238E27FC236}">
                  <a16:creationId xmlns:a16="http://schemas.microsoft.com/office/drawing/2014/main" id="{123C9A84-8CD0-7B41-AD2C-34FABF28CE7B}"/>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pic>
        <p:nvPicPr>
          <p:cNvPr id="6" name="Picture 5">
            <a:extLst>
              <a:ext uri="{FF2B5EF4-FFF2-40B4-BE49-F238E27FC236}">
                <a16:creationId xmlns:a16="http://schemas.microsoft.com/office/drawing/2014/main" id="{0D6F7671-801F-454D-B38C-6A3DFF7DEDE6}"/>
              </a:ext>
            </a:extLst>
          </p:cNvPr>
          <p:cNvPicPr>
            <a:picLocks noChangeAspect="1"/>
          </p:cNvPicPr>
          <p:nvPr/>
        </p:nvPicPr>
        <p:blipFill>
          <a:blip r:embed="rId7"/>
          <a:stretch>
            <a:fillRect/>
          </a:stretch>
        </p:blipFill>
        <p:spPr>
          <a:xfrm>
            <a:off x="1039275" y="2440010"/>
            <a:ext cx="5352454" cy="4221140"/>
          </a:xfrm>
          <a:prstGeom prst="rect">
            <a:avLst/>
          </a:prstGeom>
        </p:spPr>
      </p:pic>
      <p:pic>
        <p:nvPicPr>
          <p:cNvPr id="21" name="Picture 20">
            <a:extLst>
              <a:ext uri="{FF2B5EF4-FFF2-40B4-BE49-F238E27FC236}">
                <a16:creationId xmlns:a16="http://schemas.microsoft.com/office/drawing/2014/main" id="{977940CB-BD1F-3A4A-9AFF-EAB1F13BED71}"/>
              </a:ext>
            </a:extLst>
          </p:cNvPr>
          <p:cNvPicPr>
            <a:picLocks noChangeAspect="1"/>
          </p:cNvPicPr>
          <p:nvPr/>
        </p:nvPicPr>
        <p:blipFill>
          <a:blip r:embed="rId8"/>
          <a:stretch>
            <a:fillRect/>
          </a:stretch>
        </p:blipFill>
        <p:spPr>
          <a:xfrm>
            <a:off x="6554933" y="2440010"/>
            <a:ext cx="3917316" cy="2586907"/>
          </a:xfrm>
          <a:prstGeom prst="rect">
            <a:avLst/>
          </a:prstGeom>
        </p:spPr>
      </p:pic>
      <p:pic>
        <p:nvPicPr>
          <p:cNvPr id="19" name="Picture 18">
            <a:extLst>
              <a:ext uri="{FF2B5EF4-FFF2-40B4-BE49-F238E27FC236}">
                <a16:creationId xmlns:a16="http://schemas.microsoft.com/office/drawing/2014/main" id="{4B790186-5F83-A04C-9A8C-97F8E7544D50}"/>
              </a:ext>
            </a:extLst>
          </p:cNvPr>
          <p:cNvPicPr>
            <a:picLocks noChangeAspect="1"/>
          </p:cNvPicPr>
          <p:nvPr/>
        </p:nvPicPr>
        <p:blipFill>
          <a:blip r:embed="rId9"/>
          <a:stretch>
            <a:fillRect/>
          </a:stretch>
        </p:blipFill>
        <p:spPr>
          <a:xfrm>
            <a:off x="7080656" y="3161583"/>
            <a:ext cx="3554797" cy="2586907"/>
          </a:xfrm>
          <a:prstGeom prst="rect">
            <a:avLst/>
          </a:prstGeom>
        </p:spPr>
      </p:pic>
      <p:pic>
        <p:nvPicPr>
          <p:cNvPr id="17" name="Picture 16">
            <a:extLst>
              <a:ext uri="{FF2B5EF4-FFF2-40B4-BE49-F238E27FC236}">
                <a16:creationId xmlns:a16="http://schemas.microsoft.com/office/drawing/2014/main" id="{56DC7B4D-E6E4-744E-9EA6-3C9F65CDA2F4}"/>
              </a:ext>
            </a:extLst>
          </p:cNvPr>
          <p:cNvPicPr>
            <a:picLocks noChangeAspect="1"/>
          </p:cNvPicPr>
          <p:nvPr/>
        </p:nvPicPr>
        <p:blipFill>
          <a:blip r:embed="rId10"/>
          <a:stretch>
            <a:fillRect/>
          </a:stretch>
        </p:blipFill>
        <p:spPr>
          <a:xfrm>
            <a:off x="7579209" y="3883156"/>
            <a:ext cx="4516962" cy="2586907"/>
          </a:xfrm>
          <a:prstGeom prst="rect">
            <a:avLst/>
          </a:prstGeom>
        </p:spPr>
      </p:pic>
    </p:spTree>
    <p:extLst>
      <p:ext uri="{BB962C8B-B14F-4D97-AF65-F5344CB8AC3E}">
        <p14:creationId xmlns:p14="http://schemas.microsoft.com/office/powerpoint/2010/main" val="190599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505890" y="1447253"/>
            <a:ext cx="11257973" cy="618030"/>
          </a:xfrm>
        </p:spPr>
        <p:txBody>
          <a:bodyPr>
            <a:noAutofit/>
          </a:bodyPr>
          <a:lstStyle/>
          <a:p>
            <a:pPr marL="0" lvl="0" indent="0">
              <a:lnSpc>
                <a:spcPct val="100000"/>
              </a:lnSpc>
              <a:spcBef>
                <a:spcPts val="0"/>
              </a:spcBef>
              <a:buNone/>
            </a:pPr>
            <a:r>
              <a:rPr lang="en-CA" b="1" i="1" dirty="0"/>
              <a:t>Leveraging Theories of Identity</a:t>
            </a:r>
            <a:r>
              <a:rPr lang="en-CA" b="1" dirty="0"/>
              <a:t>​: </a:t>
            </a:r>
            <a:r>
              <a:rPr lang="en-CA" dirty="0"/>
              <a:t>Group Simulator</a:t>
            </a:r>
            <a:endParaRPr lang="en-US" dirty="0">
              <a:solidFill>
                <a:prstClr val="black"/>
              </a:solidFill>
              <a:cs typeface="Times New Roman" panose="02020603050405020304" pitchFamily="18" charset="0"/>
            </a:endParaRPr>
          </a:p>
          <a:p>
            <a:pPr marL="0" indent="0">
              <a:buNone/>
            </a:pPr>
            <a:endParaRPr lang="en-CA" sz="5000" b="1" dirty="0"/>
          </a:p>
          <a:p>
            <a:endParaRPr lang="en-US" dirty="0"/>
          </a:p>
        </p:txBody>
      </p:sp>
      <p:grpSp>
        <p:nvGrpSpPr>
          <p:cNvPr id="10" name="Group 9">
            <a:extLst>
              <a:ext uri="{FF2B5EF4-FFF2-40B4-BE49-F238E27FC236}">
                <a16:creationId xmlns:a16="http://schemas.microsoft.com/office/drawing/2014/main" id="{746E0796-1322-2A4F-9D06-14229DCC7161}"/>
              </a:ext>
            </a:extLst>
          </p:cNvPr>
          <p:cNvGrpSpPr/>
          <p:nvPr/>
        </p:nvGrpSpPr>
        <p:grpSpPr>
          <a:xfrm>
            <a:off x="95826" y="94156"/>
            <a:ext cx="12000345" cy="1004752"/>
            <a:chOff x="0" y="1"/>
            <a:chExt cx="12000345" cy="1004752"/>
          </a:xfrm>
        </p:grpSpPr>
        <p:sp>
          <p:nvSpPr>
            <p:cNvPr id="11" name="Rounded Rectangle 10">
              <a:extLst>
                <a:ext uri="{FF2B5EF4-FFF2-40B4-BE49-F238E27FC236}">
                  <a16:creationId xmlns:a16="http://schemas.microsoft.com/office/drawing/2014/main" id="{1F32C0AB-3C02-7741-81D8-BA9E591F0FC2}"/>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2" name="Graphic 11">
              <a:extLst>
                <a:ext uri="{FF2B5EF4-FFF2-40B4-BE49-F238E27FC236}">
                  <a16:creationId xmlns:a16="http://schemas.microsoft.com/office/drawing/2014/main" id="{AC789DB6-5A8A-FA42-AE71-0DDF944376B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861" r="54765" b="-1"/>
            <a:stretch/>
          </p:blipFill>
          <p:spPr>
            <a:xfrm>
              <a:off x="1208181" y="229168"/>
              <a:ext cx="1554724" cy="643382"/>
            </a:xfrm>
            <a:prstGeom prst="rect">
              <a:avLst/>
            </a:prstGeom>
          </p:spPr>
        </p:pic>
        <p:pic>
          <p:nvPicPr>
            <p:cNvPr id="13" name="Picture 12">
              <a:extLst>
                <a:ext uri="{FF2B5EF4-FFF2-40B4-BE49-F238E27FC236}">
                  <a16:creationId xmlns:a16="http://schemas.microsoft.com/office/drawing/2014/main" id="{DF0B7704-CAD9-BD44-8B71-454E60476B86}"/>
                </a:ext>
              </a:extLst>
            </p:cNvPr>
            <p:cNvPicPr>
              <a:picLocks noChangeAspect="1"/>
            </p:cNvPicPr>
            <p:nvPr/>
          </p:nvPicPr>
          <p:blipFill rotWithShape="1">
            <a:blip r:embed="rId5"/>
            <a:srcRect l="26506" r="22670" b="20569"/>
            <a:stretch/>
          </p:blipFill>
          <p:spPr>
            <a:xfrm>
              <a:off x="3027640" y="170070"/>
              <a:ext cx="692064" cy="702480"/>
            </a:xfrm>
            <a:prstGeom prst="rect">
              <a:avLst/>
            </a:prstGeom>
          </p:spPr>
        </p:pic>
        <p:pic>
          <p:nvPicPr>
            <p:cNvPr id="14" name="Picture 13">
              <a:extLst>
                <a:ext uri="{FF2B5EF4-FFF2-40B4-BE49-F238E27FC236}">
                  <a16:creationId xmlns:a16="http://schemas.microsoft.com/office/drawing/2014/main" id="{173E49F3-A590-E84B-B015-6FECDA596EA4}"/>
                </a:ext>
              </a:extLst>
            </p:cNvPr>
            <p:cNvPicPr>
              <a:picLocks noChangeAspect="1"/>
            </p:cNvPicPr>
            <p:nvPr/>
          </p:nvPicPr>
          <p:blipFill rotWithShape="1">
            <a:blip r:embed="rId6"/>
            <a:srcRect r="77559"/>
            <a:stretch/>
          </p:blipFill>
          <p:spPr>
            <a:xfrm>
              <a:off x="204955" y="55917"/>
              <a:ext cx="738494" cy="901537"/>
            </a:xfrm>
            <a:prstGeom prst="rect">
              <a:avLst/>
            </a:prstGeom>
          </p:spPr>
        </p:pic>
        <p:sp>
          <p:nvSpPr>
            <p:cNvPr id="15" name="TextBox 14">
              <a:extLst>
                <a:ext uri="{FF2B5EF4-FFF2-40B4-BE49-F238E27FC236}">
                  <a16:creationId xmlns:a16="http://schemas.microsoft.com/office/drawing/2014/main" id="{123C9A84-8CD0-7B41-AD2C-34FABF28CE7B}"/>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sp>
        <p:nvSpPr>
          <p:cNvPr id="23" name="Content Placeholder 2">
            <a:extLst>
              <a:ext uri="{FF2B5EF4-FFF2-40B4-BE49-F238E27FC236}">
                <a16:creationId xmlns:a16="http://schemas.microsoft.com/office/drawing/2014/main" id="{71183E68-08FD-264E-9C7A-0E98A6DEDAD3}"/>
              </a:ext>
            </a:extLst>
          </p:cNvPr>
          <p:cNvSpPr txBox="1">
            <a:spLocks/>
          </p:cNvSpPr>
          <p:nvPr/>
        </p:nvSpPr>
        <p:spPr>
          <a:xfrm>
            <a:off x="95826" y="2065283"/>
            <a:ext cx="4450808" cy="423754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spcBef>
                <a:spcPts val="1266"/>
              </a:spcBef>
              <a:buFont typeface="Arial" panose="020B0604020202020204" pitchFamily="34" charset="0"/>
              <a:buChar char="•"/>
            </a:pPr>
            <a:endParaRPr lang="en-US" dirty="0">
              <a:solidFill>
                <a:schemeClr val="tx1"/>
              </a:solidFill>
              <a:latin typeface="National 2" panose="020B0504030502020203" pitchFamily="34" charset="77"/>
              <a:ea typeface="Franklin Gothic Book" charset="0"/>
              <a:cs typeface="Franklin Gothic Book" charset="0"/>
            </a:endParaRPr>
          </a:p>
          <a:p>
            <a:pPr marL="735134" indent="-342900" algn="l">
              <a:buFont typeface="Arial" panose="020B0604020202020204" pitchFamily="34" charset="0"/>
              <a:buChar char="•"/>
            </a:pPr>
            <a:r>
              <a:rPr lang="en-US" sz="2800" b="1" dirty="0">
                <a:solidFill>
                  <a:schemeClr val="tx1"/>
                </a:solidFill>
                <a:ea typeface="Franklin Gothic Book" charset="0"/>
                <a:cs typeface="Franklin Gothic Book" charset="0"/>
              </a:rPr>
              <a:t>Affect Control Theory</a:t>
            </a:r>
          </a:p>
          <a:p>
            <a:pPr marL="735134" indent="-342900" algn="l">
              <a:buFont typeface="Arial" panose="020B0604020202020204" pitchFamily="34" charset="0"/>
              <a:buChar char="•"/>
            </a:pPr>
            <a:r>
              <a:rPr lang="en-US" sz="2800" b="1" dirty="0">
                <a:solidFill>
                  <a:schemeClr val="tx1"/>
                </a:solidFill>
                <a:ea typeface="Franklin Gothic Book" charset="0"/>
                <a:cs typeface="Franklin Gothic Book" charset="0"/>
              </a:rPr>
              <a:t>Emotional Alignment</a:t>
            </a:r>
          </a:p>
          <a:p>
            <a:pPr marL="735134" indent="-342900" algn="l">
              <a:buFont typeface="Arial" panose="020B0604020202020204" pitchFamily="34" charset="0"/>
              <a:buChar char="•"/>
            </a:pPr>
            <a:r>
              <a:rPr lang="en-US" sz="2800" b="1" dirty="0">
                <a:solidFill>
                  <a:schemeClr val="tx1"/>
                </a:solidFill>
                <a:ea typeface="Franklin Gothic Book" charset="0"/>
                <a:cs typeface="Franklin Gothic Book" charset="0"/>
              </a:rPr>
              <a:t>Based on Identity</a:t>
            </a:r>
          </a:p>
          <a:p>
            <a:pPr marL="735134" indent="-342900" algn="l">
              <a:buFont typeface="Arial" panose="020B0604020202020204" pitchFamily="34" charset="0"/>
              <a:buChar char="•"/>
            </a:pPr>
            <a:r>
              <a:rPr lang="en-US" sz="2800" dirty="0">
                <a:solidFill>
                  <a:schemeClr val="tx1"/>
                </a:solidFill>
                <a:ea typeface="Franklin Gothic Book" charset="0"/>
                <a:cs typeface="Franklin Gothic Book" charset="0"/>
              </a:rPr>
              <a:t>Social dynamics from </a:t>
            </a:r>
            <a:r>
              <a:rPr lang="en-US" sz="2800" b="1" dirty="0">
                <a:solidFill>
                  <a:schemeClr val="tx1"/>
                </a:solidFill>
                <a:ea typeface="Franklin Gothic Book" charset="0"/>
                <a:cs typeface="Franklin Gothic Book" charset="0"/>
              </a:rPr>
              <a:t>group structure</a:t>
            </a:r>
          </a:p>
          <a:p>
            <a:pPr marL="735134" indent="-342900" algn="l">
              <a:buFont typeface="Arial" panose="020B0604020202020204" pitchFamily="34" charset="0"/>
              <a:buChar char="•"/>
            </a:pPr>
            <a:r>
              <a:rPr lang="en-US" sz="2800" b="1" dirty="0">
                <a:solidFill>
                  <a:schemeClr val="tx1"/>
                </a:solidFill>
                <a:ea typeface="Franklin Gothic Book" charset="0"/>
                <a:cs typeface="Franklin Gothic Book" charset="0"/>
              </a:rPr>
              <a:t>Dyadic</a:t>
            </a:r>
            <a:r>
              <a:rPr lang="en-US" sz="2800" dirty="0">
                <a:solidFill>
                  <a:schemeClr val="tx1"/>
                </a:solidFill>
                <a:ea typeface="Franklin Gothic Book" charset="0"/>
                <a:cs typeface="Franklin Gothic Book" charset="0"/>
              </a:rPr>
              <a:t> Interactions</a:t>
            </a:r>
          </a:p>
          <a:p>
            <a:pPr marL="735134" indent="-342900" algn="l">
              <a:buFont typeface="Arial" panose="020B0604020202020204" pitchFamily="34" charset="0"/>
              <a:buChar char="•"/>
            </a:pPr>
            <a:r>
              <a:rPr lang="en-US" sz="2800" dirty="0">
                <a:solidFill>
                  <a:schemeClr val="tx1"/>
                </a:solidFill>
                <a:ea typeface="Franklin Gothic Book" charset="0"/>
                <a:cs typeface="Franklin Gothic Book" charset="0"/>
              </a:rPr>
              <a:t>Action </a:t>
            </a:r>
            <a:r>
              <a:rPr lang="en-US" sz="2800" b="1" dirty="0">
                <a:solidFill>
                  <a:schemeClr val="tx1"/>
                </a:solidFill>
                <a:ea typeface="Franklin Gothic Book" charset="0"/>
                <a:cs typeface="Franklin Gothic Book" charset="0"/>
              </a:rPr>
              <a:t>on-the-group</a:t>
            </a:r>
          </a:p>
        </p:txBody>
      </p:sp>
      <p:pic>
        <p:nvPicPr>
          <p:cNvPr id="24" name="Picture 23">
            <a:extLst>
              <a:ext uri="{FF2B5EF4-FFF2-40B4-BE49-F238E27FC236}">
                <a16:creationId xmlns:a16="http://schemas.microsoft.com/office/drawing/2014/main" id="{4F592CD9-432D-F848-8959-09016B2492E0}"/>
              </a:ext>
            </a:extLst>
          </p:cNvPr>
          <p:cNvPicPr>
            <a:picLocks noChangeAspect="1"/>
          </p:cNvPicPr>
          <p:nvPr/>
        </p:nvPicPr>
        <p:blipFill rotWithShape="1">
          <a:blip r:embed="rId7"/>
          <a:srcRect l="717"/>
          <a:stretch/>
        </p:blipFill>
        <p:spPr>
          <a:xfrm>
            <a:off x="4669971" y="2065283"/>
            <a:ext cx="7217229" cy="4494711"/>
          </a:xfrm>
          <a:prstGeom prst="rect">
            <a:avLst/>
          </a:prstGeom>
        </p:spPr>
      </p:pic>
    </p:spTree>
    <p:extLst>
      <p:ext uri="{BB962C8B-B14F-4D97-AF65-F5344CB8AC3E}">
        <p14:creationId xmlns:p14="http://schemas.microsoft.com/office/powerpoint/2010/main" val="13999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306997" y="1380131"/>
            <a:ext cx="12192000" cy="435083"/>
          </a:xfrm>
        </p:spPr>
        <p:txBody>
          <a:bodyPr>
            <a:noAutofit/>
          </a:bodyPr>
          <a:lstStyle/>
          <a:p>
            <a:pPr marL="0" indent="0">
              <a:buNone/>
            </a:pPr>
            <a:r>
              <a:rPr lang="en-CA" b="1" i="1" dirty="0"/>
              <a:t>Leveraging Theories of Identity:</a:t>
            </a:r>
            <a:r>
              <a:rPr lang="en-US" dirty="0">
                <a:cs typeface="Times New Roman" panose="02020603050405020304" pitchFamily="18" charset="0"/>
              </a:rPr>
              <a:t> Impact of Structures on Group Dynamics</a:t>
            </a:r>
            <a:endParaRPr lang="en-CA" dirty="0"/>
          </a:p>
          <a:p>
            <a:endParaRPr lang="en-US" dirty="0"/>
          </a:p>
        </p:txBody>
      </p:sp>
      <p:grpSp>
        <p:nvGrpSpPr>
          <p:cNvPr id="14" name="Group 13">
            <a:extLst>
              <a:ext uri="{FF2B5EF4-FFF2-40B4-BE49-F238E27FC236}">
                <a16:creationId xmlns:a16="http://schemas.microsoft.com/office/drawing/2014/main" id="{62732FA3-45A2-DD4D-9EBD-10ACB22FC9ED}"/>
              </a:ext>
            </a:extLst>
          </p:cNvPr>
          <p:cNvGrpSpPr/>
          <p:nvPr/>
        </p:nvGrpSpPr>
        <p:grpSpPr>
          <a:xfrm>
            <a:off x="78830" y="94594"/>
            <a:ext cx="12000345" cy="1004752"/>
            <a:chOff x="0" y="1"/>
            <a:chExt cx="12000345" cy="1004752"/>
          </a:xfrm>
        </p:grpSpPr>
        <p:sp>
          <p:nvSpPr>
            <p:cNvPr id="15" name="Rounded Rectangle 14">
              <a:extLst>
                <a:ext uri="{FF2B5EF4-FFF2-40B4-BE49-F238E27FC236}">
                  <a16:creationId xmlns:a16="http://schemas.microsoft.com/office/drawing/2014/main" id="{BB107BE7-2EC8-F84C-AC98-FBBA7E15C19D}"/>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6" name="Graphic 15">
              <a:extLst>
                <a:ext uri="{FF2B5EF4-FFF2-40B4-BE49-F238E27FC236}">
                  <a16:creationId xmlns:a16="http://schemas.microsoft.com/office/drawing/2014/main" id="{FB0F802E-B7FE-4C4C-82B4-C22F2AF55FD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861" r="54765" b="-1"/>
            <a:stretch/>
          </p:blipFill>
          <p:spPr>
            <a:xfrm>
              <a:off x="1208181" y="229168"/>
              <a:ext cx="1554724" cy="643382"/>
            </a:xfrm>
            <a:prstGeom prst="rect">
              <a:avLst/>
            </a:prstGeom>
          </p:spPr>
        </p:pic>
        <p:pic>
          <p:nvPicPr>
            <p:cNvPr id="17" name="Picture 16">
              <a:extLst>
                <a:ext uri="{FF2B5EF4-FFF2-40B4-BE49-F238E27FC236}">
                  <a16:creationId xmlns:a16="http://schemas.microsoft.com/office/drawing/2014/main" id="{45373056-1DF4-3140-8936-AE0A72B2DB8C}"/>
                </a:ext>
              </a:extLst>
            </p:cNvPr>
            <p:cNvPicPr>
              <a:picLocks noChangeAspect="1"/>
            </p:cNvPicPr>
            <p:nvPr/>
          </p:nvPicPr>
          <p:blipFill rotWithShape="1">
            <a:blip r:embed="rId5"/>
            <a:srcRect l="26506" r="22670" b="20569"/>
            <a:stretch/>
          </p:blipFill>
          <p:spPr>
            <a:xfrm>
              <a:off x="3027640" y="170070"/>
              <a:ext cx="692064" cy="702480"/>
            </a:xfrm>
            <a:prstGeom prst="rect">
              <a:avLst/>
            </a:prstGeom>
          </p:spPr>
        </p:pic>
        <p:pic>
          <p:nvPicPr>
            <p:cNvPr id="18" name="Picture 17">
              <a:extLst>
                <a:ext uri="{FF2B5EF4-FFF2-40B4-BE49-F238E27FC236}">
                  <a16:creationId xmlns:a16="http://schemas.microsoft.com/office/drawing/2014/main" id="{AE106648-01B1-2249-88F1-DC00E43893B4}"/>
                </a:ext>
              </a:extLst>
            </p:cNvPr>
            <p:cNvPicPr>
              <a:picLocks noChangeAspect="1"/>
            </p:cNvPicPr>
            <p:nvPr/>
          </p:nvPicPr>
          <p:blipFill rotWithShape="1">
            <a:blip r:embed="rId6"/>
            <a:srcRect r="77559"/>
            <a:stretch/>
          </p:blipFill>
          <p:spPr>
            <a:xfrm>
              <a:off x="204955" y="55917"/>
              <a:ext cx="738494" cy="901537"/>
            </a:xfrm>
            <a:prstGeom prst="rect">
              <a:avLst/>
            </a:prstGeom>
          </p:spPr>
        </p:pic>
        <p:sp>
          <p:nvSpPr>
            <p:cNvPr id="19" name="TextBox 18">
              <a:extLst>
                <a:ext uri="{FF2B5EF4-FFF2-40B4-BE49-F238E27FC236}">
                  <a16:creationId xmlns:a16="http://schemas.microsoft.com/office/drawing/2014/main" id="{58EEE43A-5E4F-3C4F-810B-A7B66FBF90DF}"/>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pic>
        <p:nvPicPr>
          <p:cNvPr id="12" name="Picture 11">
            <a:extLst>
              <a:ext uri="{FF2B5EF4-FFF2-40B4-BE49-F238E27FC236}">
                <a16:creationId xmlns:a16="http://schemas.microsoft.com/office/drawing/2014/main" id="{A8124257-5378-F446-8040-AD6812099ABF}"/>
              </a:ext>
            </a:extLst>
          </p:cNvPr>
          <p:cNvPicPr>
            <a:picLocks noChangeAspect="1"/>
          </p:cNvPicPr>
          <p:nvPr/>
        </p:nvPicPr>
        <p:blipFill rotWithShape="1">
          <a:blip r:embed="rId7"/>
          <a:srcRect l="52759" b="-1256"/>
          <a:stretch/>
        </p:blipFill>
        <p:spPr>
          <a:xfrm>
            <a:off x="8010568" y="2129865"/>
            <a:ext cx="3340474" cy="3444262"/>
          </a:xfrm>
          <a:prstGeom prst="rect">
            <a:avLst/>
          </a:prstGeom>
        </p:spPr>
      </p:pic>
      <p:pic>
        <p:nvPicPr>
          <p:cNvPr id="11" name="Picture 10">
            <a:extLst>
              <a:ext uri="{FF2B5EF4-FFF2-40B4-BE49-F238E27FC236}">
                <a16:creationId xmlns:a16="http://schemas.microsoft.com/office/drawing/2014/main" id="{C3DB4910-94B0-5E4D-93D5-63995B64AC10}"/>
              </a:ext>
            </a:extLst>
          </p:cNvPr>
          <p:cNvPicPr>
            <a:picLocks noChangeAspect="1"/>
          </p:cNvPicPr>
          <p:nvPr/>
        </p:nvPicPr>
        <p:blipFill rotWithShape="1">
          <a:blip r:embed="rId7"/>
          <a:srcRect r="50070" b="-1256"/>
          <a:stretch/>
        </p:blipFill>
        <p:spPr>
          <a:xfrm>
            <a:off x="1076415" y="2129865"/>
            <a:ext cx="3530639" cy="3444263"/>
          </a:xfrm>
          <a:prstGeom prst="rect">
            <a:avLst/>
          </a:prstGeom>
        </p:spPr>
      </p:pic>
      <p:sp>
        <p:nvSpPr>
          <p:cNvPr id="21" name="TextBox 20">
            <a:extLst>
              <a:ext uri="{FF2B5EF4-FFF2-40B4-BE49-F238E27FC236}">
                <a16:creationId xmlns:a16="http://schemas.microsoft.com/office/drawing/2014/main" id="{CD46FEEC-2846-E344-9D96-8E292A330DE2}"/>
              </a:ext>
            </a:extLst>
          </p:cNvPr>
          <p:cNvSpPr txBox="1"/>
          <p:nvPr/>
        </p:nvSpPr>
        <p:spPr>
          <a:xfrm>
            <a:off x="4605802" y="6151205"/>
            <a:ext cx="2946399" cy="523220"/>
          </a:xfrm>
          <a:prstGeom prst="rect">
            <a:avLst/>
          </a:prstGeom>
          <a:noFill/>
        </p:spPr>
        <p:txBody>
          <a:bodyPr wrap="square" rtlCol="0">
            <a:spAutoFit/>
          </a:bodyPr>
          <a:lstStyle/>
          <a:p>
            <a:r>
              <a:rPr lang="en-US" sz="2800" b="1" dirty="0"/>
              <a:t>Power Differential</a:t>
            </a:r>
          </a:p>
        </p:txBody>
      </p:sp>
      <p:cxnSp>
        <p:nvCxnSpPr>
          <p:cNvPr id="6" name="Straight Arrow Connector 5">
            <a:extLst>
              <a:ext uri="{FF2B5EF4-FFF2-40B4-BE49-F238E27FC236}">
                <a16:creationId xmlns:a16="http://schemas.microsoft.com/office/drawing/2014/main" id="{7023359A-9802-484B-B449-6FC73BC35F40}"/>
              </a:ext>
            </a:extLst>
          </p:cNvPr>
          <p:cNvCxnSpPr/>
          <p:nvPr/>
        </p:nvCxnSpPr>
        <p:spPr>
          <a:xfrm>
            <a:off x="7653867" y="6147184"/>
            <a:ext cx="3697175" cy="0"/>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5F45FB-E60D-F248-8D49-DDA9914E065B}"/>
              </a:ext>
            </a:extLst>
          </p:cNvPr>
          <p:cNvCxnSpPr>
            <a:cxnSpLocks/>
          </p:cNvCxnSpPr>
          <p:nvPr/>
        </p:nvCxnSpPr>
        <p:spPr>
          <a:xfrm flipH="1">
            <a:off x="653032" y="6130635"/>
            <a:ext cx="3577381" cy="0"/>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0E54BB-A695-9F45-897C-EDCBAF58D1A0}"/>
              </a:ext>
            </a:extLst>
          </p:cNvPr>
          <p:cNvSpPr txBox="1"/>
          <p:nvPr/>
        </p:nvSpPr>
        <p:spPr>
          <a:xfrm>
            <a:off x="1076415" y="6163923"/>
            <a:ext cx="955585" cy="523220"/>
          </a:xfrm>
          <a:prstGeom prst="rect">
            <a:avLst/>
          </a:prstGeom>
          <a:noFill/>
        </p:spPr>
        <p:txBody>
          <a:bodyPr wrap="square" rtlCol="0">
            <a:spAutoFit/>
          </a:bodyPr>
          <a:lstStyle/>
          <a:p>
            <a:r>
              <a:rPr lang="en-US" sz="2800" b="1" dirty="0"/>
              <a:t>less</a:t>
            </a:r>
          </a:p>
        </p:txBody>
      </p:sp>
      <p:sp>
        <p:nvSpPr>
          <p:cNvPr id="23" name="TextBox 22">
            <a:extLst>
              <a:ext uri="{FF2B5EF4-FFF2-40B4-BE49-F238E27FC236}">
                <a16:creationId xmlns:a16="http://schemas.microsoft.com/office/drawing/2014/main" id="{47D252E6-C0AC-4A4F-A641-C920C977AFFA}"/>
              </a:ext>
            </a:extLst>
          </p:cNvPr>
          <p:cNvSpPr txBox="1"/>
          <p:nvPr/>
        </p:nvSpPr>
        <p:spPr>
          <a:xfrm>
            <a:off x="10203078" y="6197022"/>
            <a:ext cx="1147964" cy="523220"/>
          </a:xfrm>
          <a:prstGeom prst="rect">
            <a:avLst/>
          </a:prstGeom>
          <a:noFill/>
        </p:spPr>
        <p:txBody>
          <a:bodyPr wrap="square" rtlCol="0">
            <a:spAutoFit/>
          </a:bodyPr>
          <a:lstStyle/>
          <a:p>
            <a:r>
              <a:rPr lang="en-US" sz="2800" b="1" dirty="0"/>
              <a:t>more</a:t>
            </a:r>
          </a:p>
        </p:txBody>
      </p:sp>
      <p:sp>
        <p:nvSpPr>
          <p:cNvPr id="24" name="TextBox 23">
            <a:extLst>
              <a:ext uri="{FF2B5EF4-FFF2-40B4-BE49-F238E27FC236}">
                <a16:creationId xmlns:a16="http://schemas.microsoft.com/office/drawing/2014/main" id="{782FEE8F-FEDC-2446-81F2-8899177EDCC1}"/>
              </a:ext>
            </a:extLst>
          </p:cNvPr>
          <p:cNvSpPr txBox="1"/>
          <p:nvPr/>
        </p:nvSpPr>
        <p:spPr>
          <a:xfrm>
            <a:off x="1402400" y="2110111"/>
            <a:ext cx="2878667" cy="523220"/>
          </a:xfrm>
          <a:prstGeom prst="rect">
            <a:avLst/>
          </a:prstGeom>
          <a:solidFill>
            <a:schemeClr val="bg1"/>
          </a:solidFill>
        </p:spPr>
        <p:txBody>
          <a:bodyPr wrap="square" rtlCol="0">
            <a:spAutoFit/>
          </a:bodyPr>
          <a:lstStyle/>
          <a:p>
            <a:r>
              <a:rPr lang="en-US" sz="2800" b="1" dirty="0"/>
              <a:t>“man” power: 1.5</a:t>
            </a:r>
          </a:p>
        </p:txBody>
      </p:sp>
      <p:sp>
        <p:nvSpPr>
          <p:cNvPr id="25" name="TextBox 24">
            <a:extLst>
              <a:ext uri="{FF2B5EF4-FFF2-40B4-BE49-F238E27FC236}">
                <a16:creationId xmlns:a16="http://schemas.microsoft.com/office/drawing/2014/main" id="{24D9BA69-0CF7-1D4E-AFA3-C73AFF060168}"/>
              </a:ext>
            </a:extLst>
          </p:cNvPr>
          <p:cNvSpPr txBox="1"/>
          <p:nvPr/>
        </p:nvSpPr>
        <p:spPr>
          <a:xfrm>
            <a:off x="703910" y="4633179"/>
            <a:ext cx="1903901" cy="523220"/>
          </a:xfrm>
          <a:prstGeom prst="rect">
            <a:avLst/>
          </a:prstGeom>
          <a:solidFill>
            <a:schemeClr val="bg1"/>
          </a:solidFill>
        </p:spPr>
        <p:txBody>
          <a:bodyPr wrap="square" rtlCol="0">
            <a:spAutoFit/>
          </a:bodyPr>
          <a:lstStyle/>
          <a:p>
            <a:r>
              <a:rPr lang="en-US" sz="2800" b="1" dirty="0"/>
              <a:t>“man”</a:t>
            </a:r>
          </a:p>
        </p:txBody>
      </p:sp>
      <p:sp>
        <p:nvSpPr>
          <p:cNvPr id="26" name="TextBox 25">
            <a:extLst>
              <a:ext uri="{FF2B5EF4-FFF2-40B4-BE49-F238E27FC236}">
                <a16:creationId xmlns:a16="http://schemas.microsoft.com/office/drawing/2014/main" id="{F7673195-DC82-E241-8919-4A4902AE23E5}"/>
              </a:ext>
            </a:extLst>
          </p:cNvPr>
          <p:cNvSpPr txBox="1"/>
          <p:nvPr/>
        </p:nvSpPr>
        <p:spPr>
          <a:xfrm>
            <a:off x="3278462" y="4633179"/>
            <a:ext cx="1903901" cy="523220"/>
          </a:xfrm>
          <a:prstGeom prst="rect">
            <a:avLst/>
          </a:prstGeom>
          <a:solidFill>
            <a:schemeClr val="bg1"/>
          </a:solidFill>
        </p:spPr>
        <p:txBody>
          <a:bodyPr wrap="square" rtlCol="0">
            <a:spAutoFit/>
          </a:bodyPr>
          <a:lstStyle/>
          <a:p>
            <a:r>
              <a:rPr lang="en-US" sz="2800" b="1" dirty="0"/>
              <a:t>“man”</a:t>
            </a:r>
          </a:p>
        </p:txBody>
      </p:sp>
      <p:sp>
        <p:nvSpPr>
          <p:cNvPr id="27" name="TextBox 26">
            <a:extLst>
              <a:ext uri="{FF2B5EF4-FFF2-40B4-BE49-F238E27FC236}">
                <a16:creationId xmlns:a16="http://schemas.microsoft.com/office/drawing/2014/main" id="{334776D0-A4F8-4A48-99F8-BF8DAAF7A474}"/>
              </a:ext>
            </a:extLst>
          </p:cNvPr>
          <p:cNvSpPr txBox="1"/>
          <p:nvPr/>
        </p:nvSpPr>
        <p:spPr>
          <a:xfrm>
            <a:off x="8472375" y="1985108"/>
            <a:ext cx="2878667" cy="523220"/>
          </a:xfrm>
          <a:prstGeom prst="rect">
            <a:avLst/>
          </a:prstGeom>
          <a:solidFill>
            <a:schemeClr val="bg1"/>
          </a:solidFill>
        </p:spPr>
        <p:txBody>
          <a:bodyPr wrap="square" rtlCol="0">
            <a:spAutoFit/>
          </a:bodyPr>
          <a:lstStyle/>
          <a:p>
            <a:r>
              <a:rPr lang="en-US" sz="2800" b="1" dirty="0"/>
              <a:t>“boss” power: 2.5</a:t>
            </a:r>
          </a:p>
        </p:txBody>
      </p:sp>
      <p:sp>
        <p:nvSpPr>
          <p:cNvPr id="28" name="TextBox 27">
            <a:extLst>
              <a:ext uri="{FF2B5EF4-FFF2-40B4-BE49-F238E27FC236}">
                <a16:creationId xmlns:a16="http://schemas.microsoft.com/office/drawing/2014/main" id="{DF95E0DB-3ECF-DD49-869E-4A09C836A031}"/>
              </a:ext>
            </a:extLst>
          </p:cNvPr>
          <p:cNvSpPr txBox="1"/>
          <p:nvPr/>
        </p:nvSpPr>
        <p:spPr>
          <a:xfrm>
            <a:off x="6467426" y="4633179"/>
            <a:ext cx="3086929" cy="523220"/>
          </a:xfrm>
          <a:prstGeom prst="rect">
            <a:avLst/>
          </a:prstGeom>
          <a:solidFill>
            <a:schemeClr val="bg1"/>
          </a:solidFill>
        </p:spPr>
        <p:txBody>
          <a:bodyPr wrap="square" rtlCol="0">
            <a:spAutoFit/>
          </a:bodyPr>
          <a:lstStyle/>
          <a:p>
            <a:r>
              <a:rPr lang="en-US" sz="2800" b="1" dirty="0"/>
              <a:t>“client” power: 0.5</a:t>
            </a:r>
          </a:p>
        </p:txBody>
      </p:sp>
      <p:sp>
        <p:nvSpPr>
          <p:cNvPr id="29" name="TextBox 28">
            <a:extLst>
              <a:ext uri="{FF2B5EF4-FFF2-40B4-BE49-F238E27FC236}">
                <a16:creationId xmlns:a16="http://schemas.microsoft.com/office/drawing/2014/main" id="{82B1B30D-1B69-ED42-BB58-4B83249AC83F}"/>
              </a:ext>
            </a:extLst>
          </p:cNvPr>
          <p:cNvSpPr txBox="1"/>
          <p:nvPr/>
        </p:nvSpPr>
        <p:spPr>
          <a:xfrm>
            <a:off x="9802386" y="4633179"/>
            <a:ext cx="1560786" cy="523220"/>
          </a:xfrm>
          <a:prstGeom prst="rect">
            <a:avLst/>
          </a:prstGeom>
          <a:solidFill>
            <a:schemeClr val="bg1"/>
          </a:solidFill>
        </p:spPr>
        <p:txBody>
          <a:bodyPr wrap="square" rtlCol="0">
            <a:spAutoFit/>
          </a:bodyPr>
          <a:lstStyle/>
          <a:p>
            <a:r>
              <a:rPr lang="en-US" sz="2800" b="1" dirty="0"/>
              <a:t>“client”</a:t>
            </a:r>
          </a:p>
        </p:txBody>
      </p:sp>
    </p:spTree>
    <p:extLst>
      <p:ext uri="{BB962C8B-B14F-4D97-AF65-F5344CB8AC3E}">
        <p14:creationId xmlns:p14="http://schemas.microsoft.com/office/powerpoint/2010/main" val="3495279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0" y="1326140"/>
            <a:ext cx="12192000" cy="435083"/>
          </a:xfrm>
        </p:spPr>
        <p:txBody>
          <a:bodyPr>
            <a:normAutofit lnSpcReduction="10000"/>
          </a:bodyPr>
          <a:lstStyle/>
          <a:p>
            <a:pPr marL="0" indent="0">
              <a:buNone/>
            </a:pPr>
            <a:r>
              <a:rPr lang="en-CA" b="1" i="1" dirty="0"/>
              <a:t>Leveraging Theories of Identity: </a:t>
            </a:r>
            <a:r>
              <a:rPr lang="en-US" sz="2000" dirty="0">
                <a:cs typeface="Times New Roman" panose="02020603050405020304" pitchFamily="18" charset="0"/>
              </a:rPr>
              <a:t>Simulating the Impact of Group Structures on Group Dynamics</a:t>
            </a:r>
            <a:endParaRPr lang="en-CA" sz="2000" dirty="0"/>
          </a:p>
          <a:p>
            <a:endParaRPr lang="en-US" dirty="0"/>
          </a:p>
        </p:txBody>
      </p:sp>
      <p:grpSp>
        <p:nvGrpSpPr>
          <p:cNvPr id="10" name="Group 9">
            <a:extLst>
              <a:ext uri="{FF2B5EF4-FFF2-40B4-BE49-F238E27FC236}">
                <a16:creationId xmlns:a16="http://schemas.microsoft.com/office/drawing/2014/main" id="{F175FE7B-6352-1740-849F-3D68B9CFC709}"/>
              </a:ext>
            </a:extLst>
          </p:cNvPr>
          <p:cNvGrpSpPr/>
          <p:nvPr/>
        </p:nvGrpSpPr>
        <p:grpSpPr>
          <a:xfrm>
            <a:off x="2514600" y="1842868"/>
            <a:ext cx="7543800" cy="4783219"/>
            <a:chOff x="2133600" y="1315555"/>
            <a:chExt cx="7924800" cy="5310532"/>
          </a:xfrm>
        </p:grpSpPr>
        <p:pic>
          <p:nvPicPr>
            <p:cNvPr id="11" name="Picture 2">
              <a:extLst>
                <a:ext uri="{FF2B5EF4-FFF2-40B4-BE49-F238E27FC236}">
                  <a16:creationId xmlns:a16="http://schemas.microsoft.com/office/drawing/2014/main" id="{65D4C75C-D237-AD4E-AA88-3EDDFEE19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15555"/>
              <a:ext cx="7924800" cy="1841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549FCFE-711D-F04B-A84F-B22B6C304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768587"/>
              <a:ext cx="79248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406AC75-3AB8-CF43-A015-A6AE8AE20CFE}"/>
                </a:ext>
              </a:extLst>
            </p:cNvPr>
            <p:cNvSpPr/>
            <p:nvPr/>
          </p:nvSpPr>
          <p:spPr>
            <a:xfrm>
              <a:off x="4068417" y="1315555"/>
              <a:ext cx="4002157" cy="53105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62732FA3-45A2-DD4D-9EBD-10ACB22FC9ED}"/>
              </a:ext>
            </a:extLst>
          </p:cNvPr>
          <p:cNvGrpSpPr/>
          <p:nvPr/>
        </p:nvGrpSpPr>
        <p:grpSpPr>
          <a:xfrm>
            <a:off x="78830" y="94594"/>
            <a:ext cx="12000345" cy="1004752"/>
            <a:chOff x="0" y="1"/>
            <a:chExt cx="12000345" cy="1004752"/>
          </a:xfrm>
        </p:grpSpPr>
        <p:sp>
          <p:nvSpPr>
            <p:cNvPr id="15" name="Rounded Rectangle 14">
              <a:extLst>
                <a:ext uri="{FF2B5EF4-FFF2-40B4-BE49-F238E27FC236}">
                  <a16:creationId xmlns:a16="http://schemas.microsoft.com/office/drawing/2014/main" id="{BB107BE7-2EC8-F84C-AC98-FBBA7E15C19D}"/>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6" name="Graphic 15">
              <a:extLst>
                <a:ext uri="{FF2B5EF4-FFF2-40B4-BE49-F238E27FC236}">
                  <a16:creationId xmlns:a16="http://schemas.microsoft.com/office/drawing/2014/main" id="{FB0F802E-B7FE-4C4C-82B4-C22F2AF55FD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5861" r="54765" b="-1"/>
            <a:stretch/>
          </p:blipFill>
          <p:spPr>
            <a:xfrm>
              <a:off x="1208181" y="229168"/>
              <a:ext cx="1554724" cy="643382"/>
            </a:xfrm>
            <a:prstGeom prst="rect">
              <a:avLst/>
            </a:prstGeom>
          </p:spPr>
        </p:pic>
        <p:pic>
          <p:nvPicPr>
            <p:cNvPr id="17" name="Picture 16">
              <a:extLst>
                <a:ext uri="{FF2B5EF4-FFF2-40B4-BE49-F238E27FC236}">
                  <a16:creationId xmlns:a16="http://schemas.microsoft.com/office/drawing/2014/main" id="{45373056-1DF4-3140-8936-AE0A72B2DB8C}"/>
                </a:ext>
              </a:extLst>
            </p:cNvPr>
            <p:cNvPicPr>
              <a:picLocks noChangeAspect="1"/>
            </p:cNvPicPr>
            <p:nvPr/>
          </p:nvPicPr>
          <p:blipFill rotWithShape="1">
            <a:blip r:embed="rId7"/>
            <a:srcRect l="26506" r="22670" b="20569"/>
            <a:stretch/>
          </p:blipFill>
          <p:spPr>
            <a:xfrm>
              <a:off x="3027640" y="170070"/>
              <a:ext cx="692064" cy="702480"/>
            </a:xfrm>
            <a:prstGeom prst="rect">
              <a:avLst/>
            </a:prstGeom>
          </p:spPr>
        </p:pic>
        <p:pic>
          <p:nvPicPr>
            <p:cNvPr id="18" name="Picture 17">
              <a:extLst>
                <a:ext uri="{FF2B5EF4-FFF2-40B4-BE49-F238E27FC236}">
                  <a16:creationId xmlns:a16="http://schemas.microsoft.com/office/drawing/2014/main" id="{AE106648-01B1-2249-88F1-DC00E43893B4}"/>
                </a:ext>
              </a:extLst>
            </p:cNvPr>
            <p:cNvPicPr>
              <a:picLocks noChangeAspect="1"/>
            </p:cNvPicPr>
            <p:nvPr/>
          </p:nvPicPr>
          <p:blipFill rotWithShape="1">
            <a:blip r:embed="rId8"/>
            <a:srcRect r="77559"/>
            <a:stretch/>
          </p:blipFill>
          <p:spPr>
            <a:xfrm>
              <a:off x="204955" y="55917"/>
              <a:ext cx="738494" cy="901537"/>
            </a:xfrm>
            <a:prstGeom prst="rect">
              <a:avLst/>
            </a:prstGeom>
          </p:spPr>
        </p:pic>
        <p:sp>
          <p:nvSpPr>
            <p:cNvPr id="19" name="TextBox 18">
              <a:extLst>
                <a:ext uri="{FF2B5EF4-FFF2-40B4-BE49-F238E27FC236}">
                  <a16:creationId xmlns:a16="http://schemas.microsoft.com/office/drawing/2014/main" id="{58EEE43A-5E4F-3C4F-810B-A7B66FBF90DF}"/>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spTree>
    <p:extLst>
      <p:ext uri="{BB962C8B-B14F-4D97-AF65-F5344CB8AC3E}">
        <p14:creationId xmlns:p14="http://schemas.microsoft.com/office/powerpoint/2010/main" val="1164109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0" y="1407785"/>
            <a:ext cx="12192000" cy="435083"/>
          </a:xfrm>
        </p:spPr>
        <p:txBody>
          <a:bodyPr>
            <a:normAutofit lnSpcReduction="10000"/>
          </a:bodyPr>
          <a:lstStyle/>
          <a:p>
            <a:pPr marL="0" indent="0">
              <a:buNone/>
            </a:pPr>
            <a:r>
              <a:rPr lang="en-CA" b="1" i="1" dirty="0"/>
              <a:t>Leveraging Theories of Identity: </a:t>
            </a:r>
            <a:r>
              <a:rPr lang="en-US" sz="2000" b="1" dirty="0">
                <a:cs typeface="Times New Roman" panose="02020603050405020304" pitchFamily="18" charset="0"/>
              </a:rPr>
              <a:t>Simulating the Impact of Group Structures on Group Dynamics</a:t>
            </a:r>
            <a:endParaRPr lang="en-CA" sz="2000" b="1" dirty="0"/>
          </a:p>
          <a:p>
            <a:endParaRPr lang="en-US" dirty="0"/>
          </a:p>
        </p:txBody>
      </p:sp>
      <p:grpSp>
        <p:nvGrpSpPr>
          <p:cNvPr id="14" name="Group 13">
            <a:extLst>
              <a:ext uri="{FF2B5EF4-FFF2-40B4-BE49-F238E27FC236}">
                <a16:creationId xmlns:a16="http://schemas.microsoft.com/office/drawing/2014/main" id="{62732FA3-45A2-DD4D-9EBD-10ACB22FC9ED}"/>
              </a:ext>
            </a:extLst>
          </p:cNvPr>
          <p:cNvGrpSpPr/>
          <p:nvPr/>
        </p:nvGrpSpPr>
        <p:grpSpPr>
          <a:xfrm>
            <a:off x="78830" y="94594"/>
            <a:ext cx="12000345" cy="1004752"/>
            <a:chOff x="0" y="1"/>
            <a:chExt cx="12000345" cy="1004752"/>
          </a:xfrm>
        </p:grpSpPr>
        <p:sp>
          <p:nvSpPr>
            <p:cNvPr id="15" name="Rounded Rectangle 14">
              <a:extLst>
                <a:ext uri="{FF2B5EF4-FFF2-40B4-BE49-F238E27FC236}">
                  <a16:creationId xmlns:a16="http://schemas.microsoft.com/office/drawing/2014/main" id="{BB107BE7-2EC8-F84C-AC98-FBBA7E15C19D}"/>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6" name="Graphic 15">
              <a:extLst>
                <a:ext uri="{FF2B5EF4-FFF2-40B4-BE49-F238E27FC236}">
                  <a16:creationId xmlns:a16="http://schemas.microsoft.com/office/drawing/2014/main" id="{FB0F802E-B7FE-4C4C-82B4-C22F2AF55FD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861" r="54765" b="-1"/>
            <a:stretch/>
          </p:blipFill>
          <p:spPr>
            <a:xfrm>
              <a:off x="1208181" y="229168"/>
              <a:ext cx="1554724" cy="643382"/>
            </a:xfrm>
            <a:prstGeom prst="rect">
              <a:avLst/>
            </a:prstGeom>
          </p:spPr>
        </p:pic>
        <p:pic>
          <p:nvPicPr>
            <p:cNvPr id="17" name="Picture 16">
              <a:extLst>
                <a:ext uri="{FF2B5EF4-FFF2-40B4-BE49-F238E27FC236}">
                  <a16:creationId xmlns:a16="http://schemas.microsoft.com/office/drawing/2014/main" id="{45373056-1DF4-3140-8936-AE0A72B2DB8C}"/>
                </a:ext>
              </a:extLst>
            </p:cNvPr>
            <p:cNvPicPr>
              <a:picLocks noChangeAspect="1"/>
            </p:cNvPicPr>
            <p:nvPr/>
          </p:nvPicPr>
          <p:blipFill rotWithShape="1">
            <a:blip r:embed="rId5"/>
            <a:srcRect l="26506" r="22670" b="20569"/>
            <a:stretch/>
          </p:blipFill>
          <p:spPr>
            <a:xfrm>
              <a:off x="3027640" y="170070"/>
              <a:ext cx="692064" cy="702480"/>
            </a:xfrm>
            <a:prstGeom prst="rect">
              <a:avLst/>
            </a:prstGeom>
          </p:spPr>
        </p:pic>
        <p:pic>
          <p:nvPicPr>
            <p:cNvPr id="18" name="Picture 17">
              <a:extLst>
                <a:ext uri="{FF2B5EF4-FFF2-40B4-BE49-F238E27FC236}">
                  <a16:creationId xmlns:a16="http://schemas.microsoft.com/office/drawing/2014/main" id="{AE106648-01B1-2249-88F1-DC00E43893B4}"/>
                </a:ext>
              </a:extLst>
            </p:cNvPr>
            <p:cNvPicPr>
              <a:picLocks noChangeAspect="1"/>
            </p:cNvPicPr>
            <p:nvPr/>
          </p:nvPicPr>
          <p:blipFill rotWithShape="1">
            <a:blip r:embed="rId6"/>
            <a:srcRect r="77559"/>
            <a:stretch/>
          </p:blipFill>
          <p:spPr>
            <a:xfrm>
              <a:off x="204955" y="55917"/>
              <a:ext cx="738494" cy="901537"/>
            </a:xfrm>
            <a:prstGeom prst="rect">
              <a:avLst/>
            </a:prstGeom>
          </p:spPr>
        </p:pic>
        <p:sp>
          <p:nvSpPr>
            <p:cNvPr id="19" name="TextBox 18">
              <a:extLst>
                <a:ext uri="{FF2B5EF4-FFF2-40B4-BE49-F238E27FC236}">
                  <a16:creationId xmlns:a16="http://schemas.microsoft.com/office/drawing/2014/main" id="{58EEE43A-5E4F-3C4F-810B-A7B66FBF90DF}"/>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pic>
        <p:nvPicPr>
          <p:cNvPr id="4" name="Picture 3">
            <a:extLst>
              <a:ext uri="{FF2B5EF4-FFF2-40B4-BE49-F238E27FC236}">
                <a16:creationId xmlns:a16="http://schemas.microsoft.com/office/drawing/2014/main" id="{4469526C-B627-7A47-A9FD-BF68FE9EF514}"/>
              </a:ext>
            </a:extLst>
          </p:cNvPr>
          <p:cNvPicPr>
            <a:picLocks noChangeAspect="1"/>
          </p:cNvPicPr>
          <p:nvPr/>
        </p:nvPicPr>
        <p:blipFill rotWithShape="1">
          <a:blip r:embed="rId7"/>
          <a:srcRect t="4220" r="960"/>
          <a:stretch/>
        </p:blipFill>
        <p:spPr>
          <a:xfrm>
            <a:off x="1287011" y="1921074"/>
            <a:ext cx="8968097" cy="4937760"/>
          </a:xfrm>
          <a:prstGeom prst="rect">
            <a:avLst/>
          </a:prstGeom>
        </p:spPr>
      </p:pic>
    </p:spTree>
    <p:extLst>
      <p:ext uri="{BB962C8B-B14F-4D97-AF65-F5344CB8AC3E}">
        <p14:creationId xmlns:p14="http://schemas.microsoft.com/office/powerpoint/2010/main" val="3833136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457200" y="1723095"/>
            <a:ext cx="12192000" cy="435083"/>
          </a:xfrm>
        </p:spPr>
        <p:txBody>
          <a:bodyPr>
            <a:normAutofit lnSpcReduction="10000"/>
          </a:bodyPr>
          <a:lstStyle/>
          <a:p>
            <a:pPr marL="0" indent="0">
              <a:buNone/>
            </a:pPr>
            <a:r>
              <a:rPr lang="en-CA" b="1" i="1" dirty="0"/>
              <a:t>Conclusions</a:t>
            </a:r>
            <a:endParaRPr lang="en-CA" sz="2000" b="1" dirty="0"/>
          </a:p>
          <a:p>
            <a:endParaRPr lang="en-US" dirty="0"/>
          </a:p>
        </p:txBody>
      </p:sp>
      <p:grpSp>
        <p:nvGrpSpPr>
          <p:cNvPr id="14" name="Group 13">
            <a:extLst>
              <a:ext uri="{FF2B5EF4-FFF2-40B4-BE49-F238E27FC236}">
                <a16:creationId xmlns:a16="http://schemas.microsoft.com/office/drawing/2014/main" id="{62732FA3-45A2-DD4D-9EBD-10ACB22FC9ED}"/>
              </a:ext>
            </a:extLst>
          </p:cNvPr>
          <p:cNvGrpSpPr/>
          <p:nvPr/>
        </p:nvGrpSpPr>
        <p:grpSpPr>
          <a:xfrm>
            <a:off x="78830" y="94594"/>
            <a:ext cx="12000345" cy="1004752"/>
            <a:chOff x="0" y="1"/>
            <a:chExt cx="12000345" cy="1004752"/>
          </a:xfrm>
        </p:grpSpPr>
        <p:sp>
          <p:nvSpPr>
            <p:cNvPr id="15" name="Rounded Rectangle 14">
              <a:extLst>
                <a:ext uri="{FF2B5EF4-FFF2-40B4-BE49-F238E27FC236}">
                  <a16:creationId xmlns:a16="http://schemas.microsoft.com/office/drawing/2014/main" id="{BB107BE7-2EC8-F84C-AC98-FBBA7E15C19D}"/>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6" name="Graphic 15">
              <a:extLst>
                <a:ext uri="{FF2B5EF4-FFF2-40B4-BE49-F238E27FC236}">
                  <a16:creationId xmlns:a16="http://schemas.microsoft.com/office/drawing/2014/main" id="{FB0F802E-B7FE-4C4C-82B4-C22F2AF55FD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861" r="54765" b="-1"/>
            <a:stretch/>
          </p:blipFill>
          <p:spPr>
            <a:xfrm>
              <a:off x="1208181" y="229168"/>
              <a:ext cx="1554724" cy="643382"/>
            </a:xfrm>
            <a:prstGeom prst="rect">
              <a:avLst/>
            </a:prstGeom>
          </p:spPr>
        </p:pic>
        <p:pic>
          <p:nvPicPr>
            <p:cNvPr id="17" name="Picture 16">
              <a:extLst>
                <a:ext uri="{FF2B5EF4-FFF2-40B4-BE49-F238E27FC236}">
                  <a16:creationId xmlns:a16="http://schemas.microsoft.com/office/drawing/2014/main" id="{45373056-1DF4-3140-8936-AE0A72B2DB8C}"/>
                </a:ext>
              </a:extLst>
            </p:cNvPr>
            <p:cNvPicPr>
              <a:picLocks noChangeAspect="1"/>
            </p:cNvPicPr>
            <p:nvPr/>
          </p:nvPicPr>
          <p:blipFill rotWithShape="1">
            <a:blip r:embed="rId5"/>
            <a:srcRect l="26506" r="22670" b="20569"/>
            <a:stretch/>
          </p:blipFill>
          <p:spPr>
            <a:xfrm>
              <a:off x="3027640" y="170070"/>
              <a:ext cx="692064" cy="702480"/>
            </a:xfrm>
            <a:prstGeom prst="rect">
              <a:avLst/>
            </a:prstGeom>
          </p:spPr>
        </p:pic>
        <p:pic>
          <p:nvPicPr>
            <p:cNvPr id="18" name="Picture 17">
              <a:extLst>
                <a:ext uri="{FF2B5EF4-FFF2-40B4-BE49-F238E27FC236}">
                  <a16:creationId xmlns:a16="http://schemas.microsoft.com/office/drawing/2014/main" id="{AE106648-01B1-2249-88F1-DC00E43893B4}"/>
                </a:ext>
              </a:extLst>
            </p:cNvPr>
            <p:cNvPicPr>
              <a:picLocks noChangeAspect="1"/>
            </p:cNvPicPr>
            <p:nvPr/>
          </p:nvPicPr>
          <p:blipFill rotWithShape="1">
            <a:blip r:embed="rId6"/>
            <a:srcRect r="77559"/>
            <a:stretch/>
          </p:blipFill>
          <p:spPr>
            <a:xfrm>
              <a:off x="204955" y="55917"/>
              <a:ext cx="738494" cy="901537"/>
            </a:xfrm>
            <a:prstGeom prst="rect">
              <a:avLst/>
            </a:prstGeom>
          </p:spPr>
        </p:pic>
        <p:sp>
          <p:nvSpPr>
            <p:cNvPr id="19" name="TextBox 18">
              <a:extLst>
                <a:ext uri="{FF2B5EF4-FFF2-40B4-BE49-F238E27FC236}">
                  <a16:creationId xmlns:a16="http://schemas.microsoft.com/office/drawing/2014/main" id="{58EEE43A-5E4F-3C4F-810B-A7B66FBF90DF}"/>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sp>
        <p:nvSpPr>
          <p:cNvPr id="2" name="TextBox 1">
            <a:extLst>
              <a:ext uri="{FF2B5EF4-FFF2-40B4-BE49-F238E27FC236}">
                <a16:creationId xmlns:a16="http://schemas.microsoft.com/office/drawing/2014/main" id="{FD631C96-B088-7841-8EA0-CF335C41A4B3}"/>
              </a:ext>
            </a:extLst>
          </p:cNvPr>
          <p:cNvSpPr txBox="1"/>
          <p:nvPr/>
        </p:nvSpPr>
        <p:spPr>
          <a:xfrm>
            <a:off x="1287011" y="2170332"/>
            <a:ext cx="10430856"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Group dynamics on GitHub are partially based on </a:t>
            </a:r>
            <a:r>
              <a:rPr lang="en-US" sz="2800" b="1" dirty="0"/>
              <a:t>emotion</a:t>
            </a:r>
            <a:r>
              <a:rPr lang="en-US" sz="2800" dirty="0"/>
              <a:t> and </a:t>
            </a:r>
            <a:r>
              <a:rPr lang="en-US" sz="2800" b="1" dirty="0"/>
              <a:t>identity</a:t>
            </a:r>
          </a:p>
          <a:p>
            <a:pPr marL="285750" indent="-285750">
              <a:buFont typeface="Arial" panose="020B0604020202020204" pitchFamily="34" charset="0"/>
              <a:buChar char="•"/>
            </a:pPr>
            <a:r>
              <a:rPr lang="en-US" sz="2800" b="1" dirty="0"/>
              <a:t>Emotion</a:t>
            </a:r>
            <a:r>
              <a:rPr lang="en-US" sz="2800" dirty="0"/>
              <a:t> is difficult to measure on GitHub</a:t>
            </a:r>
          </a:p>
          <a:p>
            <a:pPr marL="285750" indent="-285750">
              <a:buFont typeface="Arial" panose="020B0604020202020204" pitchFamily="34" charset="0"/>
              <a:buChar char="•"/>
            </a:pPr>
            <a:r>
              <a:rPr lang="en-US" sz="2800" b="1" dirty="0"/>
              <a:t>Other social networks </a:t>
            </a:r>
            <a:r>
              <a:rPr lang="en-US" sz="2800" dirty="0"/>
              <a:t>may provide more varied emotional content</a:t>
            </a:r>
          </a:p>
          <a:p>
            <a:pPr marL="285750" indent="-285750">
              <a:buFont typeface="Arial" panose="020B0604020202020204" pitchFamily="34" charset="0"/>
              <a:buChar char="•"/>
            </a:pPr>
            <a:r>
              <a:rPr lang="en-US" sz="2800" dirty="0"/>
              <a:t>Network analysis of groups provides deep insights into </a:t>
            </a:r>
            <a:r>
              <a:rPr lang="en-US" sz="2800" b="1" dirty="0"/>
              <a:t>relational structures</a:t>
            </a:r>
            <a:r>
              <a:rPr lang="en-US" sz="2800" dirty="0"/>
              <a:t> in online collaborative work</a:t>
            </a:r>
          </a:p>
          <a:p>
            <a:pPr marL="285750" indent="-285750">
              <a:buFont typeface="Arial" panose="020B0604020202020204" pitchFamily="34" charset="0"/>
              <a:buChar char="•"/>
            </a:pPr>
            <a:r>
              <a:rPr lang="en-US" sz="2800" dirty="0"/>
              <a:t>Leveraging this information is crucial for </a:t>
            </a:r>
            <a:r>
              <a:rPr lang="en-US" sz="2800" b="1" dirty="0"/>
              <a:t>positive impacts </a:t>
            </a:r>
            <a:r>
              <a:rPr lang="en-US" sz="2800" dirty="0"/>
              <a:t>of online collaborations</a:t>
            </a:r>
          </a:p>
        </p:txBody>
      </p:sp>
      <p:sp>
        <p:nvSpPr>
          <p:cNvPr id="4" name="TextBox 3">
            <a:extLst>
              <a:ext uri="{FF2B5EF4-FFF2-40B4-BE49-F238E27FC236}">
                <a16:creationId xmlns:a16="http://schemas.microsoft.com/office/drawing/2014/main" id="{32CB2D36-D06D-424A-A53C-E6AC646D5F0E}"/>
              </a:ext>
            </a:extLst>
          </p:cNvPr>
          <p:cNvSpPr txBox="1"/>
          <p:nvPr/>
        </p:nvSpPr>
        <p:spPr>
          <a:xfrm>
            <a:off x="972251" y="5881906"/>
            <a:ext cx="5181600" cy="523220"/>
          </a:xfrm>
          <a:prstGeom prst="rect">
            <a:avLst/>
          </a:prstGeom>
          <a:noFill/>
        </p:spPr>
        <p:txBody>
          <a:bodyPr wrap="square" rtlCol="0">
            <a:spAutoFit/>
          </a:bodyPr>
          <a:lstStyle/>
          <a:p>
            <a:r>
              <a:rPr lang="en-CA" sz="2800" b="1" dirty="0"/>
              <a:t>https://themis-cog.github.io/</a:t>
            </a:r>
            <a:endParaRPr lang="en-US" sz="2800" b="1" dirty="0"/>
          </a:p>
        </p:txBody>
      </p:sp>
      <p:sp>
        <p:nvSpPr>
          <p:cNvPr id="5" name="TextBox 4">
            <a:extLst>
              <a:ext uri="{FF2B5EF4-FFF2-40B4-BE49-F238E27FC236}">
                <a16:creationId xmlns:a16="http://schemas.microsoft.com/office/drawing/2014/main" id="{358D4960-86CC-4C44-A866-B3A8B8C4FC64}"/>
              </a:ext>
            </a:extLst>
          </p:cNvPr>
          <p:cNvSpPr txBox="1"/>
          <p:nvPr/>
        </p:nvSpPr>
        <p:spPr>
          <a:xfrm>
            <a:off x="9550400" y="6248401"/>
            <a:ext cx="4334933" cy="523220"/>
          </a:xfrm>
          <a:prstGeom prst="rect">
            <a:avLst/>
          </a:prstGeom>
          <a:noFill/>
        </p:spPr>
        <p:txBody>
          <a:bodyPr wrap="square" rtlCol="0">
            <a:spAutoFit/>
          </a:bodyPr>
          <a:lstStyle/>
          <a:p>
            <a:r>
              <a:rPr lang="en-US" sz="2800" b="1" dirty="0"/>
              <a:t>@</a:t>
            </a:r>
            <a:r>
              <a:rPr lang="en-US" sz="2800" b="1" dirty="0" err="1"/>
              <a:t>drjessehoey</a:t>
            </a:r>
            <a:endParaRPr lang="en-US" sz="2800" b="1" dirty="0"/>
          </a:p>
        </p:txBody>
      </p:sp>
      <p:pic>
        <p:nvPicPr>
          <p:cNvPr id="7" name="Picture 6">
            <a:extLst>
              <a:ext uri="{FF2B5EF4-FFF2-40B4-BE49-F238E27FC236}">
                <a16:creationId xmlns:a16="http://schemas.microsoft.com/office/drawing/2014/main" id="{E7B22575-24C9-CA48-A168-8DC7C06D17FE}"/>
              </a:ext>
            </a:extLst>
          </p:cNvPr>
          <p:cNvPicPr>
            <a:picLocks noChangeAspect="1"/>
          </p:cNvPicPr>
          <p:nvPr/>
        </p:nvPicPr>
        <p:blipFill>
          <a:blip r:embed="rId7"/>
          <a:stretch>
            <a:fillRect/>
          </a:stretch>
        </p:blipFill>
        <p:spPr>
          <a:xfrm>
            <a:off x="8991600" y="6248401"/>
            <a:ext cx="558800" cy="558800"/>
          </a:xfrm>
          <a:prstGeom prst="rect">
            <a:avLst/>
          </a:prstGeom>
        </p:spPr>
      </p:pic>
      <p:sp>
        <p:nvSpPr>
          <p:cNvPr id="20" name="TextBox 19">
            <a:extLst>
              <a:ext uri="{FF2B5EF4-FFF2-40B4-BE49-F238E27FC236}">
                <a16:creationId xmlns:a16="http://schemas.microsoft.com/office/drawing/2014/main" id="{644B7C40-E54D-AE49-AC4B-799E1BDBCCB0}"/>
              </a:ext>
            </a:extLst>
          </p:cNvPr>
          <p:cNvSpPr txBox="1"/>
          <p:nvPr/>
        </p:nvSpPr>
        <p:spPr>
          <a:xfrm>
            <a:off x="972251" y="6268562"/>
            <a:ext cx="5181600" cy="523220"/>
          </a:xfrm>
          <a:prstGeom prst="rect">
            <a:avLst/>
          </a:prstGeom>
          <a:noFill/>
        </p:spPr>
        <p:txBody>
          <a:bodyPr wrap="square" rtlCol="0">
            <a:spAutoFit/>
          </a:bodyPr>
          <a:lstStyle/>
          <a:p>
            <a:r>
              <a:rPr lang="en-CA" sz="2800" b="1" dirty="0"/>
              <a:t>https://</a:t>
            </a:r>
            <a:r>
              <a:rPr lang="en-CA" sz="2800" b="1" dirty="0" err="1"/>
              <a:t>cs.uwaterloo.ca</a:t>
            </a:r>
            <a:r>
              <a:rPr lang="en-CA" sz="2800" b="1" dirty="0"/>
              <a:t>/~</a:t>
            </a:r>
            <a:r>
              <a:rPr lang="en-CA" sz="2800" b="1" dirty="0" err="1"/>
              <a:t>jhoey</a:t>
            </a:r>
            <a:endParaRPr lang="en-US" sz="2800" b="1" dirty="0"/>
          </a:p>
        </p:txBody>
      </p:sp>
      <p:pic>
        <p:nvPicPr>
          <p:cNvPr id="9" name="Picture 8">
            <a:extLst>
              <a:ext uri="{FF2B5EF4-FFF2-40B4-BE49-F238E27FC236}">
                <a16:creationId xmlns:a16="http://schemas.microsoft.com/office/drawing/2014/main" id="{A5676B87-F10E-7140-99CC-DDBF20794FF6}"/>
              </a:ext>
            </a:extLst>
          </p:cNvPr>
          <p:cNvPicPr>
            <a:picLocks noChangeAspect="1"/>
          </p:cNvPicPr>
          <p:nvPr/>
        </p:nvPicPr>
        <p:blipFill>
          <a:blip r:embed="rId8"/>
          <a:stretch>
            <a:fillRect/>
          </a:stretch>
        </p:blipFill>
        <p:spPr>
          <a:xfrm>
            <a:off x="95287" y="6003451"/>
            <a:ext cx="723826" cy="723826"/>
          </a:xfrm>
          <a:prstGeom prst="rect">
            <a:avLst/>
          </a:prstGeom>
        </p:spPr>
      </p:pic>
    </p:spTree>
    <p:extLst>
      <p:ext uri="{BB962C8B-B14F-4D97-AF65-F5344CB8AC3E}">
        <p14:creationId xmlns:p14="http://schemas.microsoft.com/office/powerpoint/2010/main" val="269011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83B490C-1F68-AB48-A90C-99241E06E016}"/>
              </a:ext>
            </a:extLst>
          </p:cNvPr>
          <p:cNvGrpSpPr/>
          <p:nvPr/>
        </p:nvGrpSpPr>
        <p:grpSpPr>
          <a:xfrm>
            <a:off x="94596" y="76497"/>
            <a:ext cx="12000345" cy="1004752"/>
            <a:chOff x="0" y="1"/>
            <a:chExt cx="12000345" cy="1004752"/>
          </a:xfrm>
        </p:grpSpPr>
        <p:sp>
          <p:nvSpPr>
            <p:cNvPr id="8" name="Rounded Rectangle 7">
              <a:extLst>
                <a:ext uri="{FF2B5EF4-FFF2-40B4-BE49-F238E27FC236}">
                  <a16:creationId xmlns:a16="http://schemas.microsoft.com/office/drawing/2014/main" id="{2D429F39-9878-5E40-8283-17293AB1D5FC}"/>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4" name="Graphic 3">
              <a:extLst>
                <a:ext uri="{FF2B5EF4-FFF2-40B4-BE49-F238E27FC236}">
                  <a16:creationId xmlns:a16="http://schemas.microsoft.com/office/drawing/2014/main" id="{4E119833-A183-5F47-9D6D-AD94809DDAF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861" r="54765" b="-1"/>
            <a:stretch/>
          </p:blipFill>
          <p:spPr>
            <a:xfrm>
              <a:off x="1208181" y="229168"/>
              <a:ext cx="1554724" cy="643382"/>
            </a:xfrm>
            <a:prstGeom prst="rect">
              <a:avLst/>
            </a:prstGeom>
          </p:spPr>
        </p:pic>
        <p:pic>
          <p:nvPicPr>
            <p:cNvPr id="5" name="Picture 4">
              <a:extLst>
                <a:ext uri="{FF2B5EF4-FFF2-40B4-BE49-F238E27FC236}">
                  <a16:creationId xmlns:a16="http://schemas.microsoft.com/office/drawing/2014/main" id="{2C2F3B56-3271-654B-9410-CF5F756616AF}"/>
                </a:ext>
              </a:extLst>
            </p:cNvPr>
            <p:cNvPicPr>
              <a:picLocks noChangeAspect="1"/>
            </p:cNvPicPr>
            <p:nvPr/>
          </p:nvPicPr>
          <p:blipFill rotWithShape="1">
            <a:blip r:embed="rId4"/>
            <a:srcRect l="26506" r="22670" b="20569"/>
            <a:stretch/>
          </p:blipFill>
          <p:spPr>
            <a:xfrm>
              <a:off x="3027640" y="170070"/>
              <a:ext cx="692064" cy="702480"/>
            </a:xfrm>
            <a:prstGeom prst="rect">
              <a:avLst/>
            </a:prstGeom>
          </p:spPr>
        </p:pic>
        <p:pic>
          <p:nvPicPr>
            <p:cNvPr id="6" name="Picture 5">
              <a:extLst>
                <a:ext uri="{FF2B5EF4-FFF2-40B4-BE49-F238E27FC236}">
                  <a16:creationId xmlns:a16="http://schemas.microsoft.com/office/drawing/2014/main" id="{0CCD4134-EC0A-2B4D-9EC6-743A6BED772F}"/>
                </a:ext>
              </a:extLst>
            </p:cNvPr>
            <p:cNvPicPr>
              <a:picLocks noChangeAspect="1"/>
            </p:cNvPicPr>
            <p:nvPr/>
          </p:nvPicPr>
          <p:blipFill rotWithShape="1">
            <a:blip r:embed="rId5"/>
            <a:srcRect r="77559"/>
            <a:stretch/>
          </p:blipFill>
          <p:spPr>
            <a:xfrm>
              <a:off x="204955" y="55917"/>
              <a:ext cx="738494" cy="901537"/>
            </a:xfrm>
            <a:prstGeom prst="rect">
              <a:avLst/>
            </a:prstGeom>
          </p:spPr>
        </p:pic>
        <p:sp>
          <p:nvSpPr>
            <p:cNvPr id="9" name="TextBox 8">
              <a:extLst>
                <a:ext uri="{FF2B5EF4-FFF2-40B4-BE49-F238E27FC236}">
                  <a16:creationId xmlns:a16="http://schemas.microsoft.com/office/drawing/2014/main" id="{5B7EBC7E-ED16-1A45-9444-861C23F397B6}"/>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sp>
        <p:nvSpPr>
          <p:cNvPr id="13" name="TextBox 12">
            <a:extLst>
              <a:ext uri="{FF2B5EF4-FFF2-40B4-BE49-F238E27FC236}">
                <a16:creationId xmlns:a16="http://schemas.microsoft.com/office/drawing/2014/main" id="{6F1C52B7-5254-6E4B-BC53-5E5CCF9AAAC2}"/>
              </a:ext>
            </a:extLst>
          </p:cNvPr>
          <p:cNvSpPr txBox="1"/>
          <p:nvPr/>
        </p:nvSpPr>
        <p:spPr>
          <a:xfrm>
            <a:off x="602482" y="1295378"/>
            <a:ext cx="4320845" cy="646331"/>
          </a:xfrm>
          <a:prstGeom prst="rect">
            <a:avLst/>
          </a:prstGeom>
          <a:noFill/>
        </p:spPr>
        <p:txBody>
          <a:bodyPr wrap="square" rtlCol="0">
            <a:spAutoFit/>
          </a:bodyPr>
          <a:lstStyle/>
          <a:p>
            <a:r>
              <a:rPr lang="en-US" sz="3600" b="1" dirty="0"/>
              <a:t>PROJECT GOALS</a:t>
            </a:r>
          </a:p>
        </p:txBody>
      </p:sp>
      <p:sp>
        <p:nvSpPr>
          <p:cNvPr id="14" name="TextBox 13">
            <a:extLst>
              <a:ext uri="{FF2B5EF4-FFF2-40B4-BE49-F238E27FC236}">
                <a16:creationId xmlns:a16="http://schemas.microsoft.com/office/drawing/2014/main" id="{11CB0D07-33DE-DF43-8404-5BCB84F9373C}"/>
              </a:ext>
            </a:extLst>
          </p:cNvPr>
          <p:cNvSpPr txBox="1"/>
          <p:nvPr/>
        </p:nvSpPr>
        <p:spPr>
          <a:xfrm>
            <a:off x="1761067" y="2232334"/>
            <a:ext cx="9296400" cy="4431983"/>
          </a:xfrm>
          <a:prstGeom prst="rect">
            <a:avLst/>
          </a:prstGeom>
          <a:noFill/>
        </p:spPr>
        <p:txBody>
          <a:bodyPr wrap="square" rtlCol="0">
            <a:spAutoFit/>
          </a:bodyPr>
          <a:lstStyle/>
          <a:p>
            <a:pPr marL="285750" indent="-285750">
              <a:buFont typeface="Arial" panose="020B0604020202020204" pitchFamily="34" charset="0"/>
              <a:buChar char="•"/>
            </a:pPr>
            <a:r>
              <a:rPr lang="en-CA" sz="2400" b="1" i="1" dirty="0"/>
              <a:t>Understanding New Forms of Collaboration</a:t>
            </a:r>
            <a:r>
              <a:rPr lang="en-CA" sz="2400" b="1" dirty="0"/>
              <a:t>​</a:t>
            </a:r>
          </a:p>
          <a:p>
            <a:pPr marL="742950" lvl="1" indent="-285750">
              <a:buFont typeface="Arial" panose="020B0604020202020204" pitchFamily="34" charset="0"/>
              <a:buChar char="•"/>
            </a:pPr>
            <a:r>
              <a:rPr lang="en-CA" sz="2400" dirty="0"/>
              <a:t>Online Collaborative Networks</a:t>
            </a:r>
          </a:p>
          <a:p>
            <a:pPr marL="742950" lvl="1" indent="-285750">
              <a:buFont typeface="Arial" panose="020B0604020202020204" pitchFamily="34" charset="0"/>
              <a:buChar char="•"/>
            </a:pPr>
            <a:r>
              <a:rPr lang="en-CA" sz="2400" dirty="0"/>
              <a:t>GitHub</a:t>
            </a:r>
          </a:p>
          <a:p>
            <a:pPr marL="285750" indent="-285750">
              <a:buFont typeface="Arial" panose="020B0604020202020204" pitchFamily="34" charset="0"/>
              <a:buChar char="•"/>
            </a:pPr>
            <a:r>
              <a:rPr lang="en-CA" sz="2400" b="1" i="1" dirty="0"/>
              <a:t>Expanding Theories of Social Interaction</a:t>
            </a:r>
            <a:r>
              <a:rPr lang="en-CA" sz="2400" b="1" dirty="0"/>
              <a:t>​ </a:t>
            </a:r>
          </a:p>
          <a:p>
            <a:pPr marL="742950" lvl="1" indent="-285750">
              <a:buFont typeface="Arial" panose="020B0604020202020204" pitchFamily="34" charset="0"/>
              <a:buChar char="•"/>
            </a:pPr>
            <a:r>
              <a:rPr lang="en-CA" sz="2400" dirty="0"/>
              <a:t>maintaining social relationships vs. maximizing personal gains</a:t>
            </a:r>
          </a:p>
          <a:p>
            <a:pPr marL="742950" lvl="1" indent="-285750">
              <a:buFont typeface="Arial" panose="020B0604020202020204" pitchFamily="34" charset="0"/>
              <a:buChar char="•"/>
            </a:pPr>
            <a:r>
              <a:rPr lang="en-CA" sz="2400" dirty="0"/>
              <a:t>relational vs. transactional interactions</a:t>
            </a:r>
          </a:p>
          <a:p>
            <a:pPr marL="285750" indent="-285750">
              <a:buFont typeface="Arial" panose="020B0604020202020204" pitchFamily="34" charset="0"/>
              <a:buChar char="•"/>
            </a:pPr>
            <a:r>
              <a:rPr lang="en-CA" sz="2400" b="1" i="1" dirty="0"/>
              <a:t>Leveraging Theories of Identity for Computational Social Science and Targeted Analysis of Big Data</a:t>
            </a:r>
            <a:r>
              <a:rPr lang="en-CA" sz="2400" b="1" dirty="0"/>
              <a:t>​</a:t>
            </a:r>
          </a:p>
          <a:p>
            <a:pPr marL="742950" lvl="1" indent="-285750">
              <a:buFont typeface="Arial" panose="020B0604020202020204" pitchFamily="34" charset="0"/>
              <a:buChar char="•"/>
            </a:pPr>
            <a:r>
              <a:rPr lang="en-CA" sz="2400" dirty="0"/>
              <a:t>Affect Control Theory</a:t>
            </a:r>
          </a:p>
          <a:p>
            <a:pPr marL="742950" lvl="1" indent="-285750">
              <a:buFont typeface="Arial" panose="020B0604020202020204" pitchFamily="34" charset="0"/>
              <a:buChar char="•"/>
            </a:pPr>
            <a:r>
              <a:rPr lang="en-CA" sz="2400" dirty="0"/>
              <a:t>Affective alignment as key motivating factor for group interactions</a:t>
            </a:r>
          </a:p>
          <a:p>
            <a:pPr marL="742950" lvl="1" indent="-285750">
              <a:buFont typeface="Arial" panose="020B0604020202020204" pitchFamily="34" charset="0"/>
              <a:buChar char="•"/>
            </a:pPr>
            <a:endParaRPr lang="en-CA" sz="2400" b="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1614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C48EE-5547-6241-B069-5DA72EF89609}"/>
              </a:ext>
            </a:extLst>
          </p:cNvPr>
          <p:cNvGrpSpPr/>
          <p:nvPr/>
        </p:nvGrpSpPr>
        <p:grpSpPr>
          <a:xfrm>
            <a:off x="94596" y="76497"/>
            <a:ext cx="12000345" cy="1004752"/>
            <a:chOff x="0" y="1"/>
            <a:chExt cx="12000345" cy="1004752"/>
          </a:xfrm>
        </p:grpSpPr>
        <p:sp>
          <p:nvSpPr>
            <p:cNvPr id="5" name="Rounded Rectangle 4">
              <a:extLst>
                <a:ext uri="{FF2B5EF4-FFF2-40B4-BE49-F238E27FC236}">
                  <a16:creationId xmlns:a16="http://schemas.microsoft.com/office/drawing/2014/main" id="{32A09CDB-4356-7E43-821D-919F794D6668}"/>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6" name="Graphic 5">
              <a:extLst>
                <a:ext uri="{FF2B5EF4-FFF2-40B4-BE49-F238E27FC236}">
                  <a16:creationId xmlns:a16="http://schemas.microsoft.com/office/drawing/2014/main" id="{E48D065D-671C-6042-BC0A-15B02DDC23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861" r="54765" b="-1"/>
            <a:stretch/>
          </p:blipFill>
          <p:spPr>
            <a:xfrm>
              <a:off x="1208181" y="229168"/>
              <a:ext cx="1554724" cy="643382"/>
            </a:xfrm>
            <a:prstGeom prst="rect">
              <a:avLst/>
            </a:prstGeom>
          </p:spPr>
        </p:pic>
        <p:pic>
          <p:nvPicPr>
            <p:cNvPr id="7" name="Picture 6">
              <a:extLst>
                <a:ext uri="{FF2B5EF4-FFF2-40B4-BE49-F238E27FC236}">
                  <a16:creationId xmlns:a16="http://schemas.microsoft.com/office/drawing/2014/main" id="{4184E2B5-A87E-1744-9E94-E28D073FDDD2}"/>
                </a:ext>
              </a:extLst>
            </p:cNvPr>
            <p:cNvPicPr>
              <a:picLocks noChangeAspect="1"/>
            </p:cNvPicPr>
            <p:nvPr/>
          </p:nvPicPr>
          <p:blipFill rotWithShape="1">
            <a:blip r:embed="rId4"/>
            <a:srcRect l="26506" r="22670" b="20569"/>
            <a:stretch/>
          </p:blipFill>
          <p:spPr>
            <a:xfrm>
              <a:off x="3027640" y="170070"/>
              <a:ext cx="692064" cy="702480"/>
            </a:xfrm>
            <a:prstGeom prst="rect">
              <a:avLst/>
            </a:prstGeom>
          </p:spPr>
        </p:pic>
        <p:pic>
          <p:nvPicPr>
            <p:cNvPr id="8" name="Picture 7">
              <a:extLst>
                <a:ext uri="{FF2B5EF4-FFF2-40B4-BE49-F238E27FC236}">
                  <a16:creationId xmlns:a16="http://schemas.microsoft.com/office/drawing/2014/main" id="{B84BF0EC-ACCF-CD4A-9D93-038692B369F4}"/>
                </a:ext>
              </a:extLst>
            </p:cNvPr>
            <p:cNvPicPr>
              <a:picLocks noChangeAspect="1"/>
            </p:cNvPicPr>
            <p:nvPr/>
          </p:nvPicPr>
          <p:blipFill rotWithShape="1">
            <a:blip r:embed="rId5"/>
            <a:srcRect r="77559"/>
            <a:stretch/>
          </p:blipFill>
          <p:spPr>
            <a:xfrm>
              <a:off x="204955" y="55917"/>
              <a:ext cx="738494" cy="901537"/>
            </a:xfrm>
            <a:prstGeom prst="rect">
              <a:avLst/>
            </a:prstGeom>
          </p:spPr>
        </p:pic>
        <p:sp>
          <p:nvSpPr>
            <p:cNvPr id="9" name="TextBox 8">
              <a:extLst>
                <a:ext uri="{FF2B5EF4-FFF2-40B4-BE49-F238E27FC236}">
                  <a16:creationId xmlns:a16="http://schemas.microsoft.com/office/drawing/2014/main" id="{9320E653-963D-634D-9FDD-A78EE6FAAF8B}"/>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pic>
        <p:nvPicPr>
          <p:cNvPr id="11" name="Picture 10">
            <a:extLst>
              <a:ext uri="{FF2B5EF4-FFF2-40B4-BE49-F238E27FC236}">
                <a16:creationId xmlns:a16="http://schemas.microsoft.com/office/drawing/2014/main" id="{8421636B-B6D8-AA4E-9F55-E642318F4994}"/>
              </a:ext>
            </a:extLst>
          </p:cNvPr>
          <p:cNvPicPr>
            <a:picLocks noChangeAspect="1"/>
          </p:cNvPicPr>
          <p:nvPr/>
        </p:nvPicPr>
        <p:blipFill>
          <a:blip r:embed="rId6"/>
          <a:stretch>
            <a:fillRect/>
          </a:stretch>
        </p:blipFill>
        <p:spPr>
          <a:xfrm>
            <a:off x="6955970" y="2023679"/>
            <a:ext cx="4346127" cy="3983950"/>
          </a:xfrm>
          <a:prstGeom prst="rect">
            <a:avLst/>
          </a:prstGeom>
        </p:spPr>
      </p:pic>
      <p:sp>
        <p:nvSpPr>
          <p:cNvPr id="12" name="TextBox 11">
            <a:extLst>
              <a:ext uri="{FF2B5EF4-FFF2-40B4-BE49-F238E27FC236}">
                <a16:creationId xmlns:a16="http://schemas.microsoft.com/office/drawing/2014/main" id="{F9BE6558-505F-8D4C-B71A-C8363A3ECD62}"/>
              </a:ext>
            </a:extLst>
          </p:cNvPr>
          <p:cNvSpPr txBox="1"/>
          <p:nvPr/>
        </p:nvSpPr>
        <p:spPr>
          <a:xfrm>
            <a:off x="337788" y="2461382"/>
            <a:ext cx="4046542"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t>6 million </a:t>
            </a:r>
            <a:r>
              <a:rPr lang="en-US" sz="2800" dirty="0"/>
              <a:t>active users</a:t>
            </a:r>
          </a:p>
          <a:p>
            <a:pPr marL="285750" indent="-285750">
              <a:buFont typeface="Arial" panose="020B0604020202020204" pitchFamily="34" charset="0"/>
              <a:buChar char="•"/>
            </a:pPr>
            <a:r>
              <a:rPr lang="en-US" sz="2800" b="1" dirty="0"/>
              <a:t>20 million </a:t>
            </a:r>
            <a:r>
              <a:rPr lang="en-US" sz="2800" dirty="0"/>
              <a:t>active repositories</a:t>
            </a:r>
          </a:p>
          <a:p>
            <a:pPr marL="285750" indent="-285750">
              <a:buFont typeface="Arial" panose="020B0604020202020204" pitchFamily="34" charset="0"/>
              <a:buChar char="•"/>
            </a:pPr>
            <a:r>
              <a:rPr lang="en-US" sz="2800" b="1" dirty="0"/>
              <a:t>10 million </a:t>
            </a:r>
            <a:r>
              <a:rPr lang="en-US" sz="2800" dirty="0"/>
              <a:t>active issues</a:t>
            </a:r>
          </a:p>
          <a:p>
            <a:pPr marL="285750" indent="-285750">
              <a:buFont typeface="Arial" panose="020B0604020202020204" pitchFamily="34" charset="0"/>
              <a:buChar char="•"/>
            </a:pPr>
            <a:r>
              <a:rPr lang="en-US" sz="2800" b="1" dirty="0"/>
              <a:t>331 thousand </a:t>
            </a:r>
            <a:r>
              <a:rPr lang="en-US" sz="2800" dirty="0"/>
              <a:t>active organizations</a:t>
            </a:r>
          </a:p>
          <a:p>
            <a:pPr marL="285750" indent="-285750">
              <a:buFont typeface="Arial" panose="020B0604020202020204" pitchFamily="34" charset="0"/>
              <a:buChar char="•"/>
            </a:pPr>
            <a:r>
              <a:rPr lang="en-US" sz="2800" b="1" dirty="0"/>
              <a:t>Open source</a:t>
            </a:r>
          </a:p>
        </p:txBody>
      </p:sp>
      <p:sp>
        <p:nvSpPr>
          <p:cNvPr id="15" name="Content Placeholder 14">
            <a:extLst>
              <a:ext uri="{FF2B5EF4-FFF2-40B4-BE49-F238E27FC236}">
                <a16:creationId xmlns:a16="http://schemas.microsoft.com/office/drawing/2014/main" id="{24B72290-466F-674B-B794-939801F66A90}"/>
              </a:ext>
            </a:extLst>
          </p:cNvPr>
          <p:cNvSpPr>
            <a:spLocks noGrp="1"/>
          </p:cNvSpPr>
          <p:nvPr>
            <p:ph idx="1"/>
          </p:nvPr>
        </p:nvSpPr>
        <p:spPr>
          <a:xfrm>
            <a:off x="299551" y="1451804"/>
            <a:ext cx="3645916" cy="595477"/>
          </a:xfrm>
        </p:spPr>
        <p:txBody>
          <a:bodyPr>
            <a:noAutofit/>
          </a:bodyPr>
          <a:lstStyle/>
          <a:p>
            <a:pPr marL="0" indent="0">
              <a:buNone/>
            </a:pPr>
            <a:r>
              <a:rPr lang="en-US" sz="3600" b="1" dirty="0" err="1"/>
              <a:t>GitHub.com</a:t>
            </a:r>
            <a:endParaRPr lang="en-US" sz="3600" b="1" dirty="0"/>
          </a:p>
        </p:txBody>
      </p:sp>
      <p:pic>
        <p:nvPicPr>
          <p:cNvPr id="16" name="Picture 15">
            <a:extLst>
              <a:ext uri="{FF2B5EF4-FFF2-40B4-BE49-F238E27FC236}">
                <a16:creationId xmlns:a16="http://schemas.microsoft.com/office/drawing/2014/main" id="{B8397D27-FB2C-C84B-97C7-4C319E20ED29}"/>
              </a:ext>
            </a:extLst>
          </p:cNvPr>
          <p:cNvPicPr>
            <a:picLocks noChangeAspect="1"/>
          </p:cNvPicPr>
          <p:nvPr/>
        </p:nvPicPr>
        <p:blipFill>
          <a:blip r:embed="rId7"/>
          <a:stretch>
            <a:fillRect/>
          </a:stretch>
        </p:blipFill>
        <p:spPr>
          <a:xfrm>
            <a:off x="4823193" y="1749542"/>
            <a:ext cx="7039110" cy="4360292"/>
          </a:xfrm>
          <a:prstGeom prst="rect">
            <a:avLst/>
          </a:prstGeom>
        </p:spPr>
      </p:pic>
    </p:spTree>
    <p:extLst>
      <p:ext uri="{BB962C8B-B14F-4D97-AF65-F5344CB8AC3E}">
        <p14:creationId xmlns:p14="http://schemas.microsoft.com/office/powerpoint/2010/main" val="212523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20B1877-A24E-7B49-8728-B5F3A146CAF4}"/>
              </a:ext>
            </a:extLst>
          </p:cNvPr>
          <p:cNvGrpSpPr/>
          <p:nvPr/>
        </p:nvGrpSpPr>
        <p:grpSpPr>
          <a:xfrm>
            <a:off x="299551" y="3053362"/>
            <a:ext cx="7396843" cy="582432"/>
            <a:chOff x="299551" y="3053362"/>
            <a:chExt cx="7396843" cy="582432"/>
          </a:xfrm>
        </p:grpSpPr>
        <p:sp>
          <p:nvSpPr>
            <p:cNvPr id="17" name="Rounded Rectangular Callout 16">
              <a:extLst>
                <a:ext uri="{FF2B5EF4-FFF2-40B4-BE49-F238E27FC236}">
                  <a16:creationId xmlns:a16="http://schemas.microsoft.com/office/drawing/2014/main" id="{4DA4C849-1E44-B646-913B-4B8289B83E65}"/>
                </a:ext>
              </a:extLst>
            </p:cNvPr>
            <p:cNvSpPr/>
            <p:nvPr/>
          </p:nvSpPr>
          <p:spPr>
            <a:xfrm>
              <a:off x="299551" y="3053362"/>
              <a:ext cx="7396843" cy="582432"/>
            </a:xfrm>
            <a:prstGeom prst="wedgeRoundRectCallout">
              <a:avLst>
                <a:gd name="adj1" fmla="val -52401"/>
                <a:gd name="adj2" fmla="val 92075"/>
                <a:gd name="adj3" fmla="val 16667"/>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4">
              <a:extLst>
                <a:ext uri="{FF2B5EF4-FFF2-40B4-BE49-F238E27FC236}">
                  <a16:creationId xmlns:a16="http://schemas.microsoft.com/office/drawing/2014/main" id="{8E80E73F-9E73-9545-9EFD-9445A31134A8}"/>
                </a:ext>
              </a:extLst>
            </p:cNvPr>
            <p:cNvSpPr/>
            <p:nvPr/>
          </p:nvSpPr>
          <p:spPr>
            <a:xfrm>
              <a:off x="511504" y="3062832"/>
              <a:ext cx="6879512" cy="523220"/>
            </a:xfrm>
            <a:prstGeom prst="rect">
              <a:avLst/>
            </a:prstGeom>
          </p:spPr>
          <p:txBody>
            <a:bodyPr wrap="none">
              <a:spAutoFit/>
            </a:bodyPr>
            <a:lstStyle/>
            <a:p>
              <a:r>
                <a:rPr lang="en-US" sz="2800" dirty="0" err="1"/>
                <a:t>i</a:t>
              </a:r>
              <a:r>
                <a:rPr lang="en-US" sz="2800" dirty="0"/>
                <a:t> am grateful that you took the time to write it</a:t>
              </a:r>
            </a:p>
          </p:txBody>
        </p:sp>
      </p:grpSp>
      <p:grpSp>
        <p:nvGrpSpPr>
          <p:cNvPr id="31" name="Group 30">
            <a:extLst>
              <a:ext uri="{FF2B5EF4-FFF2-40B4-BE49-F238E27FC236}">
                <a16:creationId xmlns:a16="http://schemas.microsoft.com/office/drawing/2014/main" id="{9CEDE805-6D89-864C-A0DE-EC4AB4E50D34}"/>
              </a:ext>
            </a:extLst>
          </p:cNvPr>
          <p:cNvGrpSpPr/>
          <p:nvPr/>
        </p:nvGrpSpPr>
        <p:grpSpPr>
          <a:xfrm>
            <a:off x="7238512" y="3876233"/>
            <a:ext cx="4465742" cy="625115"/>
            <a:chOff x="7238512" y="3876233"/>
            <a:chExt cx="4465742" cy="625115"/>
          </a:xfrm>
        </p:grpSpPr>
        <p:sp>
          <p:nvSpPr>
            <p:cNvPr id="18" name="Rounded Rectangular Callout 17">
              <a:extLst>
                <a:ext uri="{FF2B5EF4-FFF2-40B4-BE49-F238E27FC236}">
                  <a16:creationId xmlns:a16="http://schemas.microsoft.com/office/drawing/2014/main" id="{1A969983-AE9D-D842-BA0E-B8F176939E31}"/>
                </a:ext>
              </a:extLst>
            </p:cNvPr>
            <p:cNvSpPr/>
            <p:nvPr/>
          </p:nvSpPr>
          <p:spPr>
            <a:xfrm>
              <a:off x="7238512" y="3876233"/>
              <a:ext cx="4465742" cy="625115"/>
            </a:xfrm>
            <a:prstGeom prst="wedgeRoundRectCallout">
              <a:avLst>
                <a:gd name="adj1" fmla="val 59997"/>
                <a:gd name="adj2" fmla="val 95819"/>
                <a:gd name="adj3" fmla="val 16667"/>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CF0FD474-B9F4-554B-927A-688C6DDFCA21}"/>
                </a:ext>
              </a:extLst>
            </p:cNvPr>
            <p:cNvSpPr/>
            <p:nvPr/>
          </p:nvSpPr>
          <p:spPr>
            <a:xfrm>
              <a:off x="7429414" y="3908917"/>
              <a:ext cx="4083939" cy="523220"/>
            </a:xfrm>
            <a:prstGeom prst="rect">
              <a:avLst/>
            </a:prstGeom>
          </p:spPr>
          <p:txBody>
            <a:bodyPr wrap="none">
              <a:spAutoFit/>
            </a:bodyPr>
            <a:lstStyle/>
            <a:p>
              <a:r>
                <a:rPr lang="en-US" sz="2800" dirty="0"/>
                <a:t>is this </a:t>
              </a:r>
              <a:r>
                <a:rPr lang="en-US" sz="2800" dirty="0" err="1"/>
                <a:t>github</a:t>
              </a:r>
              <a:r>
                <a:rPr lang="en-US" sz="2800" dirty="0"/>
                <a:t> being stupid?</a:t>
              </a:r>
            </a:p>
          </p:txBody>
        </p:sp>
      </p:grpSp>
      <p:grpSp>
        <p:nvGrpSpPr>
          <p:cNvPr id="32" name="Group 31">
            <a:extLst>
              <a:ext uri="{FF2B5EF4-FFF2-40B4-BE49-F238E27FC236}">
                <a16:creationId xmlns:a16="http://schemas.microsoft.com/office/drawing/2014/main" id="{9B8A8D05-EA07-5848-B5EB-F6860248DD09}"/>
              </a:ext>
            </a:extLst>
          </p:cNvPr>
          <p:cNvGrpSpPr/>
          <p:nvPr/>
        </p:nvGrpSpPr>
        <p:grpSpPr>
          <a:xfrm>
            <a:off x="299551" y="4521000"/>
            <a:ext cx="6014081" cy="530461"/>
            <a:chOff x="299551" y="4521000"/>
            <a:chExt cx="6014081" cy="530461"/>
          </a:xfrm>
        </p:grpSpPr>
        <p:sp>
          <p:nvSpPr>
            <p:cNvPr id="20" name="Rounded Rectangular Callout 19">
              <a:extLst>
                <a:ext uri="{FF2B5EF4-FFF2-40B4-BE49-F238E27FC236}">
                  <a16:creationId xmlns:a16="http://schemas.microsoft.com/office/drawing/2014/main" id="{E1AF3F90-C085-A041-B374-9296E3698EB7}"/>
                </a:ext>
              </a:extLst>
            </p:cNvPr>
            <p:cNvSpPr/>
            <p:nvPr/>
          </p:nvSpPr>
          <p:spPr>
            <a:xfrm>
              <a:off x="299551" y="4521000"/>
              <a:ext cx="6014081" cy="530461"/>
            </a:xfrm>
            <a:prstGeom prst="wedgeRoundRectCallout">
              <a:avLst>
                <a:gd name="adj1" fmla="val -53192"/>
                <a:gd name="adj2" fmla="val 118941"/>
                <a:gd name="adj3" fmla="val 16667"/>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C3EAEA23-29AB-D241-A18C-48344600D904}"/>
                </a:ext>
              </a:extLst>
            </p:cNvPr>
            <p:cNvSpPr/>
            <p:nvPr/>
          </p:nvSpPr>
          <p:spPr>
            <a:xfrm>
              <a:off x="386688" y="4521001"/>
              <a:ext cx="5926944" cy="523220"/>
            </a:xfrm>
            <a:prstGeom prst="rect">
              <a:avLst/>
            </a:prstGeom>
          </p:spPr>
          <p:txBody>
            <a:bodyPr wrap="none">
              <a:spAutoFit/>
            </a:bodyPr>
            <a:lstStyle/>
            <a:p>
              <a:r>
                <a:rPr lang="en-US" sz="2800" dirty="0"/>
                <a:t>dam   </a:t>
              </a:r>
              <a:r>
                <a:rPr lang="en-US" sz="2800" dirty="0" err="1"/>
                <a:t>i</a:t>
              </a:r>
              <a:r>
                <a:rPr lang="en-US" sz="2800" dirty="0"/>
                <a:t> was </a:t>
              </a:r>
              <a:r>
                <a:rPr lang="en-US" sz="2800" dirty="0" err="1"/>
                <a:t>sleeapy</a:t>
              </a:r>
              <a:r>
                <a:rPr lang="en-US" sz="2800" dirty="0"/>
                <a:t> sorry let me fix that</a:t>
              </a:r>
            </a:p>
          </p:txBody>
        </p:sp>
      </p:grpSp>
      <p:grpSp>
        <p:nvGrpSpPr>
          <p:cNvPr id="33" name="Group 32">
            <a:extLst>
              <a:ext uri="{FF2B5EF4-FFF2-40B4-BE49-F238E27FC236}">
                <a16:creationId xmlns:a16="http://schemas.microsoft.com/office/drawing/2014/main" id="{4E1FA7A1-56C1-894F-90C5-4515464CDBD1}"/>
              </a:ext>
            </a:extLst>
          </p:cNvPr>
          <p:cNvGrpSpPr/>
          <p:nvPr/>
        </p:nvGrpSpPr>
        <p:grpSpPr>
          <a:xfrm>
            <a:off x="6756332" y="5024360"/>
            <a:ext cx="4871234" cy="550322"/>
            <a:chOff x="6756332" y="5024360"/>
            <a:chExt cx="4871234" cy="550322"/>
          </a:xfrm>
        </p:grpSpPr>
        <p:sp>
          <p:nvSpPr>
            <p:cNvPr id="19" name="Rounded Rectangular Callout 18">
              <a:extLst>
                <a:ext uri="{FF2B5EF4-FFF2-40B4-BE49-F238E27FC236}">
                  <a16:creationId xmlns:a16="http://schemas.microsoft.com/office/drawing/2014/main" id="{5C948DE6-AA0A-6040-9FE0-D32B5660B73C}"/>
                </a:ext>
              </a:extLst>
            </p:cNvPr>
            <p:cNvSpPr/>
            <p:nvPr/>
          </p:nvSpPr>
          <p:spPr>
            <a:xfrm>
              <a:off x="6756332" y="5024360"/>
              <a:ext cx="4871234" cy="535224"/>
            </a:xfrm>
            <a:prstGeom prst="wedgeRoundRectCallout">
              <a:avLst>
                <a:gd name="adj1" fmla="val 62509"/>
                <a:gd name="adj2" fmla="val 130974"/>
                <a:gd name="adj3" fmla="val 16667"/>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692CD64D-D9AA-FE4B-8AFE-765C83869827}"/>
                </a:ext>
              </a:extLst>
            </p:cNvPr>
            <p:cNvSpPr/>
            <p:nvPr/>
          </p:nvSpPr>
          <p:spPr>
            <a:xfrm>
              <a:off x="6981421" y="5051462"/>
              <a:ext cx="4597669" cy="523220"/>
            </a:xfrm>
            <a:prstGeom prst="rect">
              <a:avLst/>
            </a:prstGeom>
          </p:spPr>
          <p:txBody>
            <a:bodyPr wrap="none">
              <a:spAutoFit/>
            </a:bodyPr>
            <a:lstStyle/>
            <a:p>
              <a:r>
                <a:rPr lang="en-US" sz="2800" dirty="0"/>
                <a:t>Christ people. This is just </a:t>
              </a:r>
              <a:r>
                <a:rPr lang="en-US" sz="2800" dirty="0" err="1"/>
                <a:t>sh</a:t>
              </a:r>
              <a:r>
                <a:rPr lang="en-US" sz="2800" dirty="0"/>
                <a:t>*t.</a:t>
              </a:r>
            </a:p>
          </p:txBody>
        </p:sp>
      </p:grpSp>
      <p:grpSp>
        <p:nvGrpSpPr>
          <p:cNvPr id="34" name="Group 33">
            <a:extLst>
              <a:ext uri="{FF2B5EF4-FFF2-40B4-BE49-F238E27FC236}">
                <a16:creationId xmlns:a16="http://schemas.microsoft.com/office/drawing/2014/main" id="{8D6F8C0B-D024-8246-861A-75583778F8EA}"/>
              </a:ext>
            </a:extLst>
          </p:cNvPr>
          <p:cNvGrpSpPr/>
          <p:nvPr/>
        </p:nvGrpSpPr>
        <p:grpSpPr>
          <a:xfrm>
            <a:off x="396487" y="5832708"/>
            <a:ext cx="6842026" cy="538319"/>
            <a:chOff x="396487" y="5832708"/>
            <a:chExt cx="6842026" cy="538319"/>
          </a:xfrm>
        </p:grpSpPr>
        <p:sp>
          <p:nvSpPr>
            <p:cNvPr id="21" name="Rounded Rectangular Callout 20">
              <a:extLst>
                <a:ext uri="{FF2B5EF4-FFF2-40B4-BE49-F238E27FC236}">
                  <a16:creationId xmlns:a16="http://schemas.microsoft.com/office/drawing/2014/main" id="{2985E7B1-D07F-964B-80C4-16A87138FF36}"/>
                </a:ext>
              </a:extLst>
            </p:cNvPr>
            <p:cNvSpPr/>
            <p:nvPr/>
          </p:nvSpPr>
          <p:spPr>
            <a:xfrm>
              <a:off x="396487" y="5832708"/>
              <a:ext cx="6842026" cy="538319"/>
            </a:xfrm>
            <a:prstGeom prst="wedgeRoundRectCallout">
              <a:avLst>
                <a:gd name="adj1" fmla="val -54202"/>
                <a:gd name="adj2" fmla="val 115420"/>
                <a:gd name="adj3" fmla="val 16667"/>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7C358509-5886-7E4D-BA50-5F3E9EFFA04C}"/>
                </a:ext>
              </a:extLst>
            </p:cNvPr>
            <p:cNvSpPr/>
            <p:nvPr/>
          </p:nvSpPr>
          <p:spPr>
            <a:xfrm>
              <a:off x="511504" y="5847807"/>
              <a:ext cx="6605591" cy="523220"/>
            </a:xfrm>
            <a:prstGeom prst="rect">
              <a:avLst/>
            </a:prstGeom>
          </p:spPr>
          <p:txBody>
            <a:bodyPr wrap="none">
              <a:spAutoFit/>
            </a:bodyPr>
            <a:lstStyle/>
            <a:p>
              <a:r>
                <a:rPr lang="en-US" sz="2800" dirty="0"/>
                <a:t>Wtf ? Who is fucking with my if Statement?!</a:t>
              </a:r>
            </a:p>
          </p:txBody>
        </p:sp>
      </p:grpSp>
      <p:grpSp>
        <p:nvGrpSpPr>
          <p:cNvPr id="10" name="Group 9">
            <a:extLst>
              <a:ext uri="{FF2B5EF4-FFF2-40B4-BE49-F238E27FC236}">
                <a16:creationId xmlns:a16="http://schemas.microsoft.com/office/drawing/2014/main" id="{B0A39608-D56E-144B-9228-BB3883263618}"/>
              </a:ext>
            </a:extLst>
          </p:cNvPr>
          <p:cNvGrpSpPr/>
          <p:nvPr/>
        </p:nvGrpSpPr>
        <p:grpSpPr>
          <a:xfrm>
            <a:off x="94596" y="76497"/>
            <a:ext cx="12000345" cy="1004752"/>
            <a:chOff x="0" y="1"/>
            <a:chExt cx="12000345" cy="1004752"/>
          </a:xfrm>
        </p:grpSpPr>
        <p:sp>
          <p:nvSpPr>
            <p:cNvPr id="11" name="Rounded Rectangle 10">
              <a:extLst>
                <a:ext uri="{FF2B5EF4-FFF2-40B4-BE49-F238E27FC236}">
                  <a16:creationId xmlns:a16="http://schemas.microsoft.com/office/drawing/2014/main" id="{64DFFB4B-7D9A-9446-9199-05B58255E024}"/>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2" name="Graphic 11">
              <a:extLst>
                <a:ext uri="{FF2B5EF4-FFF2-40B4-BE49-F238E27FC236}">
                  <a16:creationId xmlns:a16="http://schemas.microsoft.com/office/drawing/2014/main" id="{D3B2E442-B4C8-0E4E-B9D6-79A74B49245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861" r="54765" b="-1"/>
            <a:stretch/>
          </p:blipFill>
          <p:spPr>
            <a:xfrm>
              <a:off x="1208181" y="229168"/>
              <a:ext cx="1554724" cy="643382"/>
            </a:xfrm>
            <a:prstGeom prst="rect">
              <a:avLst/>
            </a:prstGeom>
          </p:spPr>
        </p:pic>
        <p:pic>
          <p:nvPicPr>
            <p:cNvPr id="13" name="Picture 12">
              <a:extLst>
                <a:ext uri="{FF2B5EF4-FFF2-40B4-BE49-F238E27FC236}">
                  <a16:creationId xmlns:a16="http://schemas.microsoft.com/office/drawing/2014/main" id="{E1705042-F11B-374D-8414-01C1778845FA}"/>
                </a:ext>
              </a:extLst>
            </p:cNvPr>
            <p:cNvPicPr>
              <a:picLocks noChangeAspect="1"/>
            </p:cNvPicPr>
            <p:nvPr/>
          </p:nvPicPr>
          <p:blipFill rotWithShape="1">
            <a:blip r:embed="rId4"/>
            <a:srcRect l="26506" r="22670" b="20569"/>
            <a:stretch/>
          </p:blipFill>
          <p:spPr>
            <a:xfrm>
              <a:off x="3027640" y="170070"/>
              <a:ext cx="692064" cy="702480"/>
            </a:xfrm>
            <a:prstGeom prst="rect">
              <a:avLst/>
            </a:prstGeom>
          </p:spPr>
        </p:pic>
        <p:pic>
          <p:nvPicPr>
            <p:cNvPr id="14" name="Picture 13">
              <a:extLst>
                <a:ext uri="{FF2B5EF4-FFF2-40B4-BE49-F238E27FC236}">
                  <a16:creationId xmlns:a16="http://schemas.microsoft.com/office/drawing/2014/main" id="{9FFD2F86-AF19-8648-84CC-0EE5729A0411}"/>
                </a:ext>
              </a:extLst>
            </p:cNvPr>
            <p:cNvPicPr>
              <a:picLocks noChangeAspect="1"/>
            </p:cNvPicPr>
            <p:nvPr/>
          </p:nvPicPr>
          <p:blipFill rotWithShape="1">
            <a:blip r:embed="rId5"/>
            <a:srcRect r="77559"/>
            <a:stretch/>
          </p:blipFill>
          <p:spPr>
            <a:xfrm>
              <a:off x="204955" y="55917"/>
              <a:ext cx="738494" cy="901537"/>
            </a:xfrm>
            <a:prstGeom prst="rect">
              <a:avLst/>
            </a:prstGeom>
          </p:spPr>
        </p:pic>
        <p:sp>
          <p:nvSpPr>
            <p:cNvPr id="15" name="TextBox 14">
              <a:extLst>
                <a:ext uri="{FF2B5EF4-FFF2-40B4-BE49-F238E27FC236}">
                  <a16:creationId xmlns:a16="http://schemas.microsoft.com/office/drawing/2014/main" id="{7F3DE3CF-AE1E-644A-B47A-B8C0E3A3AF3B}"/>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sp>
        <p:nvSpPr>
          <p:cNvPr id="25" name="TextBox 24">
            <a:extLst>
              <a:ext uri="{FF2B5EF4-FFF2-40B4-BE49-F238E27FC236}">
                <a16:creationId xmlns:a16="http://schemas.microsoft.com/office/drawing/2014/main" id="{9E4E9E07-569A-B042-A800-6318D3470BD6}"/>
              </a:ext>
            </a:extLst>
          </p:cNvPr>
          <p:cNvSpPr txBox="1"/>
          <p:nvPr/>
        </p:nvSpPr>
        <p:spPr>
          <a:xfrm>
            <a:off x="668798" y="1373141"/>
            <a:ext cx="2328402" cy="646331"/>
          </a:xfrm>
          <a:prstGeom prst="rect">
            <a:avLst/>
          </a:prstGeom>
          <a:noFill/>
        </p:spPr>
        <p:txBody>
          <a:bodyPr wrap="square" rtlCol="0">
            <a:spAutoFit/>
          </a:bodyPr>
          <a:lstStyle/>
          <a:p>
            <a:r>
              <a:rPr lang="en-US" sz="3600" b="1" dirty="0"/>
              <a:t>The Good,</a:t>
            </a:r>
          </a:p>
        </p:txBody>
      </p:sp>
      <p:sp>
        <p:nvSpPr>
          <p:cNvPr id="26" name="TextBox 25">
            <a:extLst>
              <a:ext uri="{FF2B5EF4-FFF2-40B4-BE49-F238E27FC236}">
                <a16:creationId xmlns:a16="http://schemas.microsoft.com/office/drawing/2014/main" id="{D6BDF59A-4205-6F42-8755-D36793C9779C}"/>
              </a:ext>
            </a:extLst>
          </p:cNvPr>
          <p:cNvSpPr txBox="1"/>
          <p:nvPr/>
        </p:nvSpPr>
        <p:spPr>
          <a:xfrm>
            <a:off x="2734763" y="1373141"/>
            <a:ext cx="1895043" cy="646331"/>
          </a:xfrm>
          <a:prstGeom prst="rect">
            <a:avLst/>
          </a:prstGeom>
          <a:noFill/>
        </p:spPr>
        <p:txBody>
          <a:bodyPr wrap="square" rtlCol="0">
            <a:spAutoFit/>
          </a:bodyPr>
          <a:lstStyle/>
          <a:p>
            <a:r>
              <a:rPr lang="en-US" sz="3600" b="1" dirty="0"/>
              <a:t>The Bad,</a:t>
            </a:r>
          </a:p>
        </p:txBody>
      </p:sp>
      <p:sp>
        <p:nvSpPr>
          <p:cNvPr id="27" name="TextBox 26">
            <a:extLst>
              <a:ext uri="{FF2B5EF4-FFF2-40B4-BE49-F238E27FC236}">
                <a16:creationId xmlns:a16="http://schemas.microsoft.com/office/drawing/2014/main" id="{338F9673-F744-5E47-9FE1-08AA4B86B8F5}"/>
              </a:ext>
            </a:extLst>
          </p:cNvPr>
          <p:cNvSpPr txBox="1"/>
          <p:nvPr/>
        </p:nvSpPr>
        <p:spPr>
          <a:xfrm>
            <a:off x="4520189" y="1371306"/>
            <a:ext cx="2870827" cy="646331"/>
          </a:xfrm>
          <a:prstGeom prst="rect">
            <a:avLst/>
          </a:prstGeom>
          <a:noFill/>
        </p:spPr>
        <p:txBody>
          <a:bodyPr wrap="square" rtlCol="0">
            <a:spAutoFit/>
          </a:bodyPr>
          <a:lstStyle/>
          <a:p>
            <a:r>
              <a:rPr lang="en-US" sz="3600" b="1" dirty="0"/>
              <a:t>and the Ugly</a:t>
            </a:r>
          </a:p>
        </p:txBody>
      </p:sp>
      <p:grpSp>
        <p:nvGrpSpPr>
          <p:cNvPr id="29" name="Group 28">
            <a:extLst>
              <a:ext uri="{FF2B5EF4-FFF2-40B4-BE49-F238E27FC236}">
                <a16:creationId xmlns:a16="http://schemas.microsoft.com/office/drawing/2014/main" id="{F2C1C717-0267-9040-A106-38543C70FB8C}"/>
              </a:ext>
            </a:extLst>
          </p:cNvPr>
          <p:cNvGrpSpPr/>
          <p:nvPr/>
        </p:nvGrpSpPr>
        <p:grpSpPr>
          <a:xfrm>
            <a:off x="4507846" y="2113957"/>
            <a:ext cx="7396843" cy="666281"/>
            <a:chOff x="4507846" y="2113957"/>
            <a:chExt cx="7396843" cy="666281"/>
          </a:xfrm>
        </p:grpSpPr>
        <p:sp>
          <p:nvSpPr>
            <p:cNvPr id="16" name="Rounded Rectangular Callout 15">
              <a:extLst>
                <a:ext uri="{FF2B5EF4-FFF2-40B4-BE49-F238E27FC236}">
                  <a16:creationId xmlns:a16="http://schemas.microsoft.com/office/drawing/2014/main" id="{5DF9B937-251D-4141-83FD-9B6D17E063E0}"/>
                </a:ext>
              </a:extLst>
            </p:cNvPr>
            <p:cNvSpPr/>
            <p:nvPr/>
          </p:nvSpPr>
          <p:spPr>
            <a:xfrm>
              <a:off x="4507846" y="2113957"/>
              <a:ext cx="7396843" cy="666281"/>
            </a:xfrm>
            <a:prstGeom prst="wedgeRoundRectCallout">
              <a:avLst>
                <a:gd name="adj1" fmla="val 53781"/>
                <a:gd name="adj2" fmla="val 111087"/>
                <a:gd name="adj3" fmla="val 16667"/>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a:extLst>
                <a:ext uri="{FF2B5EF4-FFF2-40B4-BE49-F238E27FC236}">
                  <a16:creationId xmlns:a16="http://schemas.microsoft.com/office/drawing/2014/main" id="{A5B453FF-3F4D-A24A-AB5E-3731F01C7E8F}"/>
                </a:ext>
              </a:extLst>
            </p:cNvPr>
            <p:cNvSpPr/>
            <p:nvPr/>
          </p:nvSpPr>
          <p:spPr>
            <a:xfrm>
              <a:off x="4645933" y="2137328"/>
              <a:ext cx="7120667" cy="523220"/>
            </a:xfrm>
            <a:prstGeom prst="rect">
              <a:avLst/>
            </a:prstGeom>
          </p:spPr>
          <p:txBody>
            <a:bodyPr wrap="none">
              <a:spAutoFit/>
            </a:bodyPr>
            <a:lstStyle/>
            <a:p>
              <a:r>
                <a:rPr lang="en-US" sz="2800" dirty="0"/>
                <a:t>yay  no more saving addresses twice in memory</a:t>
              </a:r>
            </a:p>
          </p:txBody>
        </p:sp>
      </p:grpSp>
    </p:spTree>
    <p:extLst>
      <p:ext uri="{BB962C8B-B14F-4D97-AF65-F5344CB8AC3E}">
        <p14:creationId xmlns:p14="http://schemas.microsoft.com/office/powerpoint/2010/main" val="287882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ACEC74-34B8-EF47-85A0-E345C03435CF}"/>
              </a:ext>
            </a:extLst>
          </p:cNvPr>
          <p:cNvGrpSpPr/>
          <p:nvPr/>
        </p:nvGrpSpPr>
        <p:grpSpPr>
          <a:xfrm>
            <a:off x="94596" y="76497"/>
            <a:ext cx="12000345" cy="1004752"/>
            <a:chOff x="0" y="1"/>
            <a:chExt cx="12000345" cy="1004752"/>
          </a:xfrm>
        </p:grpSpPr>
        <p:sp>
          <p:nvSpPr>
            <p:cNvPr id="5" name="Rounded Rectangle 4">
              <a:extLst>
                <a:ext uri="{FF2B5EF4-FFF2-40B4-BE49-F238E27FC236}">
                  <a16:creationId xmlns:a16="http://schemas.microsoft.com/office/drawing/2014/main" id="{D38857C2-FC31-1941-8C14-2324A42B70F8}"/>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6" name="Graphic 5">
              <a:extLst>
                <a:ext uri="{FF2B5EF4-FFF2-40B4-BE49-F238E27FC236}">
                  <a16:creationId xmlns:a16="http://schemas.microsoft.com/office/drawing/2014/main" id="{1BA3ED32-59EA-5A4C-88AC-7ED70B81793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861" r="54765" b="-1"/>
            <a:stretch/>
          </p:blipFill>
          <p:spPr>
            <a:xfrm>
              <a:off x="1208181" y="229168"/>
              <a:ext cx="1554724" cy="643382"/>
            </a:xfrm>
            <a:prstGeom prst="rect">
              <a:avLst/>
            </a:prstGeom>
          </p:spPr>
        </p:pic>
        <p:pic>
          <p:nvPicPr>
            <p:cNvPr id="7" name="Picture 6">
              <a:extLst>
                <a:ext uri="{FF2B5EF4-FFF2-40B4-BE49-F238E27FC236}">
                  <a16:creationId xmlns:a16="http://schemas.microsoft.com/office/drawing/2014/main" id="{D950F1B9-F1D4-F74A-A71F-1DBE584F16A7}"/>
                </a:ext>
              </a:extLst>
            </p:cNvPr>
            <p:cNvPicPr>
              <a:picLocks noChangeAspect="1"/>
            </p:cNvPicPr>
            <p:nvPr/>
          </p:nvPicPr>
          <p:blipFill rotWithShape="1">
            <a:blip r:embed="rId4"/>
            <a:srcRect l="26506" r="22670" b="20569"/>
            <a:stretch/>
          </p:blipFill>
          <p:spPr>
            <a:xfrm>
              <a:off x="3027640" y="170070"/>
              <a:ext cx="692064" cy="702480"/>
            </a:xfrm>
            <a:prstGeom prst="rect">
              <a:avLst/>
            </a:prstGeom>
          </p:spPr>
        </p:pic>
        <p:pic>
          <p:nvPicPr>
            <p:cNvPr id="8" name="Picture 7">
              <a:extLst>
                <a:ext uri="{FF2B5EF4-FFF2-40B4-BE49-F238E27FC236}">
                  <a16:creationId xmlns:a16="http://schemas.microsoft.com/office/drawing/2014/main" id="{8867D104-42C5-B54C-81E2-3679FE036BF9}"/>
                </a:ext>
              </a:extLst>
            </p:cNvPr>
            <p:cNvPicPr>
              <a:picLocks noChangeAspect="1"/>
            </p:cNvPicPr>
            <p:nvPr/>
          </p:nvPicPr>
          <p:blipFill rotWithShape="1">
            <a:blip r:embed="rId5"/>
            <a:srcRect r="77559"/>
            <a:stretch/>
          </p:blipFill>
          <p:spPr>
            <a:xfrm>
              <a:off x="204955" y="55917"/>
              <a:ext cx="738494" cy="901537"/>
            </a:xfrm>
            <a:prstGeom prst="rect">
              <a:avLst/>
            </a:prstGeom>
          </p:spPr>
        </p:pic>
        <p:sp>
          <p:nvSpPr>
            <p:cNvPr id="9" name="TextBox 8">
              <a:extLst>
                <a:ext uri="{FF2B5EF4-FFF2-40B4-BE49-F238E27FC236}">
                  <a16:creationId xmlns:a16="http://schemas.microsoft.com/office/drawing/2014/main" id="{F7F45733-F830-774F-8B73-EFE7BB2B014C}"/>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pic>
        <p:nvPicPr>
          <p:cNvPr id="11" name="Picture 10">
            <a:extLst>
              <a:ext uri="{FF2B5EF4-FFF2-40B4-BE49-F238E27FC236}">
                <a16:creationId xmlns:a16="http://schemas.microsoft.com/office/drawing/2014/main" id="{2120C630-9EEC-674C-B9A5-44A44CB90F1E}"/>
              </a:ext>
            </a:extLst>
          </p:cNvPr>
          <p:cNvPicPr>
            <a:picLocks noChangeAspect="1"/>
          </p:cNvPicPr>
          <p:nvPr/>
        </p:nvPicPr>
        <p:blipFill>
          <a:blip r:embed="rId6"/>
          <a:stretch>
            <a:fillRect/>
          </a:stretch>
        </p:blipFill>
        <p:spPr>
          <a:xfrm>
            <a:off x="768350" y="1686989"/>
            <a:ext cx="10655300" cy="4432300"/>
          </a:xfrm>
          <a:prstGeom prst="rect">
            <a:avLst/>
          </a:prstGeom>
        </p:spPr>
      </p:pic>
      <p:sp>
        <p:nvSpPr>
          <p:cNvPr id="12" name="Content Placeholder 2">
            <a:extLst>
              <a:ext uri="{FF2B5EF4-FFF2-40B4-BE49-F238E27FC236}">
                <a16:creationId xmlns:a16="http://schemas.microsoft.com/office/drawing/2014/main" id="{24C9EFFC-B8BC-F348-B74C-458D49A6BEB2}"/>
              </a:ext>
            </a:extLst>
          </p:cNvPr>
          <p:cNvSpPr>
            <a:spLocks noGrp="1"/>
          </p:cNvSpPr>
          <p:nvPr>
            <p:ph idx="1"/>
          </p:nvPr>
        </p:nvSpPr>
        <p:spPr>
          <a:xfrm>
            <a:off x="217588" y="1312750"/>
            <a:ext cx="11785892" cy="511342"/>
          </a:xfrm>
        </p:spPr>
        <p:txBody>
          <a:bodyPr>
            <a:noAutofit/>
          </a:bodyPr>
          <a:lstStyle/>
          <a:p>
            <a:pPr marL="0" indent="0">
              <a:buNone/>
            </a:pPr>
            <a:r>
              <a:rPr lang="en-CA" b="1" i="1" dirty="0"/>
              <a:t>Understanding New Forms of Collaboration</a:t>
            </a:r>
            <a:r>
              <a:rPr lang="en-CA" i="1" dirty="0"/>
              <a:t>: </a:t>
            </a:r>
            <a:r>
              <a:rPr lang="en-CA" dirty="0"/>
              <a:t>Effects of Emotions</a:t>
            </a:r>
            <a:endParaRPr lang="en-US" sz="2000" dirty="0"/>
          </a:p>
        </p:txBody>
      </p:sp>
    </p:spTree>
    <p:extLst>
      <p:ext uri="{BB962C8B-B14F-4D97-AF65-F5344CB8AC3E}">
        <p14:creationId xmlns:p14="http://schemas.microsoft.com/office/powerpoint/2010/main" val="3441370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12B-6AE4-834D-9CA7-DE6E30AAB9DC}"/>
              </a:ext>
            </a:extLst>
          </p:cNvPr>
          <p:cNvSpPr>
            <a:spLocks noGrp="1"/>
          </p:cNvSpPr>
          <p:nvPr>
            <p:ph idx="1"/>
          </p:nvPr>
        </p:nvSpPr>
        <p:spPr>
          <a:xfrm>
            <a:off x="217588" y="1312750"/>
            <a:ext cx="11785892" cy="511342"/>
          </a:xfrm>
        </p:spPr>
        <p:txBody>
          <a:bodyPr>
            <a:noAutofit/>
          </a:bodyPr>
          <a:lstStyle/>
          <a:p>
            <a:pPr marL="0" indent="0">
              <a:buNone/>
            </a:pPr>
            <a:r>
              <a:rPr lang="en-CA" b="1" i="1" dirty="0"/>
              <a:t>Understanding New Forms of Collaboration</a:t>
            </a:r>
            <a:r>
              <a:rPr lang="en-CA" i="1" dirty="0"/>
              <a:t>: </a:t>
            </a:r>
            <a:r>
              <a:rPr lang="en-CA" dirty="0"/>
              <a:t>Effects of Personality Traits</a:t>
            </a:r>
            <a:endParaRPr lang="en-CA" b="1" dirty="0"/>
          </a:p>
          <a:p>
            <a:pPr marL="0" indent="0">
              <a:buNone/>
            </a:pPr>
            <a:endParaRPr lang="en-US" sz="2000" dirty="0"/>
          </a:p>
        </p:txBody>
      </p:sp>
      <p:grpSp>
        <p:nvGrpSpPr>
          <p:cNvPr id="12" name="Group 11">
            <a:extLst>
              <a:ext uri="{FF2B5EF4-FFF2-40B4-BE49-F238E27FC236}">
                <a16:creationId xmlns:a16="http://schemas.microsoft.com/office/drawing/2014/main" id="{AB59372A-84B3-2649-83E0-298718B7965B}"/>
              </a:ext>
            </a:extLst>
          </p:cNvPr>
          <p:cNvGrpSpPr/>
          <p:nvPr/>
        </p:nvGrpSpPr>
        <p:grpSpPr>
          <a:xfrm>
            <a:off x="110362" y="78831"/>
            <a:ext cx="12000345" cy="1004752"/>
            <a:chOff x="0" y="1"/>
            <a:chExt cx="12000345" cy="1004752"/>
          </a:xfrm>
        </p:grpSpPr>
        <p:sp>
          <p:nvSpPr>
            <p:cNvPr id="13" name="Rounded Rectangle 12">
              <a:extLst>
                <a:ext uri="{FF2B5EF4-FFF2-40B4-BE49-F238E27FC236}">
                  <a16:creationId xmlns:a16="http://schemas.microsoft.com/office/drawing/2014/main" id="{7F03A1D5-3609-A444-8DBF-E7E7AF10318C}"/>
                </a:ext>
              </a:extLst>
            </p:cNvPr>
            <p:cNvSpPr/>
            <p:nvPr/>
          </p:nvSpPr>
          <p:spPr>
            <a:xfrm>
              <a:off x="0" y="1"/>
              <a:ext cx="12000345" cy="1004752"/>
            </a:xfrm>
            <a:prstGeom prst="roundRect">
              <a:avLst/>
            </a:prstGeom>
            <a:solidFill>
              <a:schemeClr val="bg2">
                <a:lumMod val="90000"/>
              </a:schemeClr>
            </a:solidFill>
            <a:ln w="76200">
              <a:solidFill>
                <a:schemeClr val="tx1">
                  <a:lumMod val="85000"/>
                  <a:lumOff val="1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4" name="Graphic 13">
              <a:extLst>
                <a:ext uri="{FF2B5EF4-FFF2-40B4-BE49-F238E27FC236}">
                  <a16:creationId xmlns:a16="http://schemas.microsoft.com/office/drawing/2014/main" id="{71EE1A61-5C2D-1F47-9F25-F112D244C6A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861" r="54765" b="-1"/>
            <a:stretch/>
          </p:blipFill>
          <p:spPr>
            <a:xfrm>
              <a:off x="1208181" y="229168"/>
              <a:ext cx="1554724" cy="643382"/>
            </a:xfrm>
            <a:prstGeom prst="rect">
              <a:avLst/>
            </a:prstGeom>
          </p:spPr>
        </p:pic>
        <p:pic>
          <p:nvPicPr>
            <p:cNvPr id="15" name="Picture 14">
              <a:extLst>
                <a:ext uri="{FF2B5EF4-FFF2-40B4-BE49-F238E27FC236}">
                  <a16:creationId xmlns:a16="http://schemas.microsoft.com/office/drawing/2014/main" id="{70B70746-F0D1-F14B-85E1-F9CF3947E188}"/>
                </a:ext>
              </a:extLst>
            </p:cNvPr>
            <p:cNvPicPr>
              <a:picLocks noChangeAspect="1"/>
            </p:cNvPicPr>
            <p:nvPr/>
          </p:nvPicPr>
          <p:blipFill rotWithShape="1">
            <a:blip r:embed="rId5"/>
            <a:srcRect l="26506" r="22670" b="20569"/>
            <a:stretch/>
          </p:blipFill>
          <p:spPr>
            <a:xfrm>
              <a:off x="3027640" y="170070"/>
              <a:ext cx="692064" cy="702480"/>
            </a:xfrm>
            <a:prstGeom prst="rect">
              <a:avLst/>
            </a:prstGeom>
          </p:spPr>
        </p:pic>
        <p:pic>
          <p:nvPicPr>
            <p:cNvPr id="16" name="Picture 15">
              <a:extLst>
                <a:ext uri="{FF2B5EF4-FFF2-40B4-BE49-F238E27FC236}">
                  <a16:creationId xmlns:a16="http://schemas.microsoft.com/office/drawing/2014/main" id="{495D675D-98C5-D44E-96F5-BD29ADDA6B63}"/>
                </a:ext>
              </a:extLst>
            </p:cNvPr>
            <p:cNvPicPr>
              <a:picLocks noChangeAspect="1"/>
            </p:cNvPicPr>
            <p:nvPr/>
          </p:nvPicPr>
          <p:blipFill rotWithShape="1">
            <a:blip r:embed="rId6"/>
            <a:srcRect r="77559"/>
            <a:stretch/>
          </p:blipFill>
          <p:spPr>
            <a:xfrm>
              <a:off x="204955" y="55917"/>
              <a:ext cx="738494" cy="901537"/>
            </a:xfrm>
            <a:prstGeom prst="rect">
              <a:avLst/>
            </a:prstGeom>
          </p:spPr>
        </p:pic>
        <p:sp>
          <p:nvSpPr>
            <p:cNvPr id="17" name="TextBox 16">
              <a:extLst>
                <a:ext uri="{FF2B5EF4-FFF2-40B4-BE49-F238E27FC236}">
                  <a16:creationId xmlns:a16="http://schemas.microsoft.com/office/drawing/2014/main" id="{4E7A1435-4069-A442-B163-F38371655122}"/>
                </a:ext>
              </a:extLst>
            </p:cNvPr>
            <p:cNvSpPr txBox="1"/>
            <p:nvPr/>
          </p:nvSpPr>
          <p:spPr>
            <a:xfrm>
              <a:off x="8248152" y="121447"/>
              <a:ext cx="3752193" cy="830997"/>
            </a:xfrm>
            <a:prstGeom prst="rect">
              <a:avLst/>
            </a:prstGeom>
            <a:noFill/>
          </p:spPr>
          <p:txBody>
            <a:bodyPr wrap="square" rtlCol="0">
              <a:spAutoFit/>
            </a:bodyPr>
            <a:lstStyle/>
            <a:p>
              <a:r>
                <a:rPr lang="en-US" sz="4800" b="1" dirty="0">
                  <a:solidFill>
                    <a:schemeClr val="tx1">
                      <a:lumMod val="75000"/>
                      <a:lumOff val="25000"/>
                    </a:schemeClr>
                  </a:solidFill>
                </a:rPr>
                <a:t>THEMIS.COG</a:t>
              </a:r>
            </a:p>
          </p:txBody>
        </p:sp>
      </p:grpSp>
      <p:pic>
        <p:nvPicPr>
          <p:cNvPr id="9" name="Picture 8" descr="A close up of a map&#10;&#10;Description automatically generated">
            <a:extLst>
              <a:ext uri="{FF2B5EF4-FFF2-40B4-BE49-F238E27FC236}">
                <a16:creationId xmlns:a16="http://schemas.microsoft.com/office/drawing/2014/main" id="{BF71DC2D-229F-5541-AD40-6DCAB783F2ED}"/>
              </a:ext>
            </a:extLst>
          </p:cNvPr>
          <p:cNvPicPr>
            <a:picLocks noChangeAspect="1"/>
          </p:cNvPicPr>
          <p:nvPr/>
        </p:nvPicPr>
        <p:blipFill>
          <a:blip r:embed="rId7"/>
          <a:stretch>
            <a:fillRect/>
          </a:stretch>
        </p:blipFill>
        <p:spPr>
          <a:xfrm>
            <a:off x="0" y="2532538"/>
            <a:ext cx="12192000" cy="3887617"/>
          </a:xfrm>
          <a:prstGeom prst="rect">
            <a:avLst/>
          </a:prstGeom>
        </p:spPr>
      </p:pic>
      <p:sp>
        <p:nvSpPr>
          <p:cNvPr id="2" name="TextBox 1">
            <a:extLst>
              <a:ext uri="{FF2B5EF4-FFF2-40B4-BE49-F238E27FC236}">
                <a16:creationId xmlns:a16="http://schemas.microsoft.com/office/drawing/2014/main" id="{D5C6E9AC-FA92-3D41-BD84-A12F1F023EBA}"/>
              </a:ext>
            </a:extLst>
          </p:cNvPr>
          <p:cNvSpPr txBox="1"/>
          <p:nvPr/>
        </p:nvSpPr>
        <p:spPr>
          <a:xfrm>
            <a:off x="315317" y="1853204"/>
            <a:ext cx="9629559" cy="400110"/>
          </a:xfrm>
          <a:prstGeom prst="rect">
            <a:avLst/>
          </a:prstGeom>
          <a:noFill/>
        </p:spPr>
        <p:txBody>
          <a:bodyPr wrap="none" rtlCol="0">
            <a:spAutoFit/>
          </a:bodyPr>
          <a:lstStyle/>
          <a:p>
            <a:r>
              <a:rPr lang="en-US" sz="2000" b="1" dirty="0"/>
              <a:t>BIG 5 Personality: Openn</a:t>
            </a:r>
            <a:r>
              <a:rPr lang="en-US" sz="2000" dirty="0"/>
              <a:t>ess, </a:t>
            </a:r>
            <a:r>
              <a:rPr lang="en-US" sz="2000" b="1" dirty="0"/>
              <a:t>Consc</a:t>
            </a:r>
            <a:r>
              <a:rPr lang="en-US" sz="2000" dirty="0"/>
              <a:t>ientiousness, </a:t>
            </a:r>
            <a:r>
              <a:rPr lang="en-US" sz="2000" b="1" dirty="0"/>
              <a:t>Neurot</a:t>
            </a:r>
            <a:r>
              <a:rPr lang="en-US" sz="2000" dirty="0"/>
              <a:t>icism, </a:t>
            </a:r>
            <a:r>
              <a:rPr lang="en-US" sz="2000" b="1" dirty="0"/>
              <a:t>Agree</a:t>
            </a:r>
            <a:r>
              <a:rPr lang="en-US" sz="2000" dirty="0"/>
              <a:t>ableness, </a:t>
            </a:r>
            <a:r>
              <a:rPr lang="en-US" sz="2000" b="1" dirty="0"/>
              <a:t>Extrav</a:t>
            </a:r>
            <a:r>
              <a:rPr lang="en-US" sz="2000" dirty="0"/>
              <a:t>ersion</a:t>
            </a:r>
          </a:p>
        </p:txBody>
      </p:sp>
    </p:spTree>
    <p:extLst>
      <p:ext uri="{BB962C8B-B14F-4D97-AF65-F5344CB8AC3E}">
        <p14:creationId xmlns:p14="http://schemas.microsoft.com/office/powerpoint/2010/main" val="3998818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2"/>
          <p:cNvGrpSpPr/>
          <p:nvPr/>
        </p:nvGrpSpPr>
        <p:grpSpPr>
          <a:xfrm>
            <a:off x="110520" y="78840"/>
            <a:ext cx="11999880" cy="1004400"/>
            <a:chOff x="110520" y="78840"/>
            <a:chExt cx="11999880" cy="1004400"/>
          </a:xfrm>
        </p:grpSpPr>
        <p:sp>
          <p:nvSpPr>
            <p:cNvPr id="122" name="CustomShape 3"/>
            <p:cNvSpPr/>
            <p:nvPr/>
          </p:nvSpPr>
          <p:spPr>
            <a:xfrm>
              <a:off x="110520" y="78840"/>
              <a:ext cx="11999880" cy="1004400"/>
            </a:xfrm>
            <a:prstGeom prst="roundRect">
              <a:avLst>
                <a:gd name="adj" fmla="val 16667"/>
              </a:avLst>
            </a:prstGeom>
            <a:solidFill>
              <a:schemeClr val="bg2">
                <a:lumMod val="90000"/>
              </a:schemeClr>
            </a:solidFill>
            <a:ln w="76320">
              <a:solidFill>
                <a:schemeClr val="tx1">
                  <a:lumMod val="85000"/>
                  <a:lumOff val="15000"/>
                </a:schemeClr>
              </a:solidFill>
            </a:ln>
            <a:effectLst>
              <a:outerShdw blurRad="50800" dist="37674" dir="8100000" algn="tr"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pic>
          <p:nvPicPr>
            <p:cNvPr id="123" name="Graphic 13"/>
            <p:cNvPicPr/>
            <p:nvPr/>
          </p:nvPicPr>
          <p:blipFill>
            <a:blip r:embed="rId3"/>
            <a:srcRect t="-5865" r="54764"/>
            <a:stretch/>
          </p:blipFill>
          <p:spPr>
            <a:xfrm>
              <a:off x="1318680" y="308160"/>
              <a:ext cx="1554480" cy="642960"/>
            </a:xfrm>
            <a:prstGeom prst="rect">
              <a:avLst/>
            </a:prstGeom>
            <a:ln>
              <a:noFill/>
            </a:ln>
          </p:spPr>
        </p:pic>
        <p:pic>
          <p:nvPicPr>
            <p:cNvPr id="124" name="Picture 14"/>
            <p:cNvPicPr/>
            <p:nvPr/>
          </p:nvPicPr>
          <p:blipFill>
            <a:blip r:embed="rId4"/>
            <a:srcRect l="26505" r="22667" b="20564"/>
            <a:stretch/>
          </p:blipFill>
          <p:spPr>
            <a:xfrm>
              <a:off x="3138120" y="248760"/>
              <a:ext cx="691560" cy="702000"/>
            </a:xfrm>
            <a:prstGeom prst="rect">
              <a:avLst/>
            </a:prstGeom>
            <a:ln>
              <a:noFill/>
            </a:ln>
          </p:spPr>
        </p:pic>
        <p:pic>
          <p:nvPicPr>
            <p:cNvPr id="125" name="Picture 15"/>
            <p:cNvPicPr/>
            <p:nvPr/>
          </p:nvPicPr>
          <p:blipFill>
            <a:blip r:embed="rId5"/>
            <a:srcRect r="77557"/>
            <a:stretch/>
          </p:blipFill>
          <p:spPr>
            <a:xfrm>
              <a:off x="315360" y="134640"/>
              <a:ext cx="738000" cy="901080"/>
            </a:xfrm>
            <a:prstGeom prst="rect">
              <a:avLst/>
            </a:prstGeom>
            <a:ln>
              <a:noFill/>
            </a:ln>
          </p:spPr>
        </p:pic>
        <p:sp>
          <p:nvSpPr>
            <p:cNvPr id="126" name="CustomShape 4"/>
            <p:cNvSpPr/>
            <p:nvPr/>
          </p:nvSpPr>
          <p:spPr>
            <a:xfrm>
              <a:off x="8358480" y="200160"/>
              <a:ext cx="3751920" cy="8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1" strike="noStrike" spc="-1">
                  <a:solidFill>
                    <a:srgbClr val="404040"/>
                  </a:solidFill>
                  <a:latin typeface="Calibri"/>
                </a:rPr>
                <a:t>THEMIS.COG</a:t>
              </a:r>
              <a:endParaRPr lang="en-US" sz="4800" b="0" strike="noStrike" spc="-1">
                <a:latin typeface="Arial"/>
              </a:endParaRPr>
            </a:p>
          </p:txBody>
        </p:sp>
      </p:grpSp>
      <p:pic>
        <p:nvPicPr>
          <p:cNvPr id="127" name="Picture 126"/>
          <p:cNvPicPr/>
          <p:nvPr/>
        </p:nvPicPr>
        <p:blipFill>
          <a:blip r:embed="rId6"/>
          <a:stretch/>
        </p:blipFill>
        <p:spPr>
          <a:xfrm>
            <a:off x="235800" y="4663440"/>
            <a:ext cx="11956320" cy="1987560"/>
          </a:xfrm>
          <a:prstGeom prst="rect">
            <a:avLst/>
          </a:prstGeom>
          <a:ln>
            <a:noFill/>
          </a:ln>
        </p:spPr>
      </p:pic>
      <p:pic>
        <p:nvPicPr>
          <p:cNvPr id="128" name="Picture 127"/>
          <p:cNvPicPr/>
          <p:nvPr/>
        </p:nvPicPr>
        <p:blipFill>
          <a:blip r:embed="rId7"/>
          <a:stretch/>
        </p:blipFill>
        <p:spPr>
          <a:xfrm>
            <a:off x="1005840" y="2286000"/>
            <a:ext cx="10465560" cy="2136600"/>
          </a:xfrm>
          <a:prstGeom prst="rect">
            <a:avLst/>
          </a:prstGeom>
          <a:ln>
            <a:noFill/>
          </a:ln>
        </p:spPr>
      </p:pic>
      <p:sp>
        <p:nvSpPr>
          <p:cNvPr id="11" name="TextShape 1">
            <a:extLst>
              <a:ext uri="{FF2B5EF4-FFF2-40B4-BE49-F238E27FC236}">
                <a16:creationId xmlns:a16="http://schemas.microsoft.com/office/drawing/2014/main" id="{E3C25270-192B-F44B-B4CF-92CA625EB001}"/>
              </a:ext>
            </a:extLst>
          </p:cNvPr>
          <p:cNvSpPr txBox="1"/>
          <p:nvPr/>
        </p:nvSpPr>
        <p:spPr>
          <a:xfrm>
            <a:off x="345780" y="1439100"/>
            <a:ext cx="11785680" cy="491040"/>
          </a:xfrm>
          <a:prstGeom prst="rect">
            <a:avLst/>
          </a:prstGeom>
          <a:noFill/>
          <a:ln>
            <a:noFill/>
          </a:ln>
        </p:spPr>
        <p:txBody>
          <a:bodyPr>
            <a:noAutofit/>
          </a:bodyPr>
          <a:lstStyle/>
          <a:p>
            <a:pPr>
              <a:lnSpc>
                <a:spcPct val="90000"/>
              </a:lnSpc>
              <a:spcBef>
                <a:spcPts val="1001"/>
              </a:spcBef>
            </a:pPr>
            <a:r>
              <a:rPr lang="en-US" sz="2800" b="1" i="1" strike="noStrike" spc="-1" dirty="0">
                <a:solidFill>
                  <a:srgbClr val="000000"/>
                </a:solidFill>
                <a:latin typeface="Calibri"/>
              </a:rPr>
              <a:t>Understanding New Forms of Collaboration</a:t>
            </a:r>
            <a:r>
              <a:rPr lang="en-US" sz="2800" b="0" i="1" strike="noStrike" spc="-1" dirty="0">
                <a:solidFill>
                  <a:srgbClr val="000000"/>
                </a:solidFill>
                <a:latin typeface="Calibri"/>
              </a:rPr>
              <a:t>: </a:t>
            </a:r>
            <a:r>
              <a:rPr lang="en-US" sz="2800" b="0" strike="noStrike" spc="-1" dirty="0">
                <a:solidFill>
                  <a:srgbClr val="000000"/>
                </a:solidFill>
                <a:latin typeface="Calibri"/>
              </a:rPr>
              <a:t>Predicting reactions</a:t>
            </a:r>
          </a:p>
          <a:p>
            <a:pPr>
              <a:lnSpc>
                <a:spcPct val="90000"/>
              </a:lnSpc>
              <a:spcBef>
                <a:spcPts val="1001"/>
              </a:spcBef>
            </a:pPr>
            <a:endParaRPr lang="en-US" sz="2800" b="0" strike="noStrike" spc="-1" dirty="0">
              <a:solidFill>
                <a:srgbClr val="000000"/>
              </a:solidFill>
              <a:latin typeface="Calibri"/>
            </a:endParaRPr>
          </a:p>
        </p:txBody>
      </p:sp>
    </p:spTree>
    <p:extLst>
      <p:ext uri="{BB962C8B-B14F-4D97-AF65-F5344CB8AC3E}">
        <p14:creationId xmlns:p14="http://schemas.microsoft.com/office/powerpoint/2010/main" val="314596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Shape 1"/>
          <p:cNvSpPr txBox="1"/>
          <p:nvPr/>
        </p:nvSpPr>
        <p:spPr>
          <a:xfrm>
            <a:off x="211680" y="1562400"/>
            <a:ext cx="11785680" cy="491040"/>
          </a:xfrm>
          <a:prstGeom prst="rect">
            <a:avLst/>
          </a:prstGeom>
          <a:noFill/>
          <a:ln>
            <a:noFill/>
          </a:ln>
        </p:spPr>
        <p:txBody>
          <a:bodyPr>
            <a:noAutofit/>
          </a:bodyPr>
          <a:lstStyle/>
          <a:p>
            <a:pPr>
              <a:lnSpc>
                <a:spcPct val="90000"/>
              </a:lnSpc>
              <a:spcBef>
                <a:spcPts val="1001"/>
              </a:spcBef>
            </a:pPr>
            <a:r>
              <a:rPr lang="en-US" sz="2800" b="1" i="1" strike="noStrike" spc="-1" dirty="0">
                <a:solidFill>
                  <a:srgbClr val="000000"/>
                </a:solidFill>
                <a:latin typeface="Calibri"/>
              </a:rPr>
              <a:t>Understanding New Forms of Collaboration</a:t>
            </a:r>
            <a:r>
              <a:rPr lang="en-US" sz="2800" b="0" i="1" strike="noStrike" spc="-1" dirty="0">
                <a:solidFill>
                  <a:srgbClr val="000000"/>
                </a:solidFill>
                <a:latin typeface="Calibri"/>
              </a:rPr>
              <a:t>: </a:t>
            </a:r>
            <a:r>
              <a:rPr lang="en-US" sz="2800" b="0" strike="noStrike" spc="-1" dirty="0">
                <a:solidFill>
                  <a:srgbClr val="000000"/>
                </a:solidFill>
                <a:latin typeface="Calibri"/>
              </a:rPr>
              <a:t>Predicting reactions</a:t>
            </a:r>
          </a:p>
          <a:p>
            <a:pPr>
              <a:lnSpc>
                <a:spcPct val="90000"/>
              </a:lnSpc>
              <a:spcBef>
                <a:spcPts val="1001"/>
              </a:spcBef>
            </a:pPr>
            <a:endParaRPr lang="en-US" sz="2800" b="0" strike="noStrike" spc="-1" dirty="0">
              <a:solidFill>
                <a:srgbClr val="000000"/>
              </a:solidFill>
              <a:latin typeface="Calibri"/>
            </a:endParaRPr>
          </a:p>
        </p:txBody>
      </p:sp>
      <p:grpSp>
        <p:nvGrpSpPr>
          <p:cNvPr id="130" name="Group 2"/>
          <p:cNvGrpSpPr/>
          <p:nvPr/>
        </p:nvGrpSpPr>
        <p:grpSpPr>
          <a:xfrm>
            <a:off x="110520" y="78840"/>
            <a:ext cx="11999880" cy="1004400"/>
            <a:chOff x="110520" y="78840"/>
            <a:chExt cx="11999880" cy="1004400"/>
          </a:xfrm>
        </p:grpSpPr>
        <p:sp>
          <p:nvSpPr>
            <p:cNvPr id="131" name="CustomShape 3"/>
            <p:cNvSpPr/>
            <p:nvPr/>
          </p:nvSpPr>
          <p:spPr>
            <a:xfrm>
              <a:off x="110520" y="78840"/>
              <a:ext cx="11999880" cy="1004400"/>
            </a:xfrm>
            <a:prstGeom prst="roundRect">
              <a:avLst>
                <a:gd name="adj" fmla="val 16667"/>
              </a:avLst>
            </a:prstGeom>
            <a:solidFill>
              <a:schemeClr val="bg2">
                <a:lumMod val="90000"/>
              </a:schemeClr>
            </a:solidFill>
            <a:ln w="76320">
              <a:solidFill>
                <a:schemeClr val="tx1">
                  <a:lumMod val="85000"/>
                  <a:lumOff val="15000"/>
                </a:schemeClr>
              </a:solidFill>
            </a:ln>
            <a:effectLst>
              <a:outerShdw blurRad="50800" dist="37674" dir="8100000" algn="tr"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pic>
          <p:nvPicPr>
            <p:cNvPr id="132" name="Graphic 13"/>
            <p:cNvPicPr/>
            <p:nvPr/>
          </p:nvPicPr>
          <p:blipFill>
            <a:blip r:embed="rId3"/>
            <a:srcRect t="-5865" r="54764"/>
            <a:stretch/>
          </p:blipFill>
          <p:spPr>
            <a:xfrm>
              <a:off x="1318680" y="308160"/>
              <a:ext cx="1554480" cy="642960"/>
            </a:xfrm>
            <a:prstGeom prst="rect">
              <a:avLst/>
            </a:prstGeom>
            <a:ln>
              <a:noFill/>
            </a:ln>
          </p:spPr>
        </p:pic>
        <p:pic>
          <p:nvPicPr>
            <p:cNvPr id="133" name="Picture 14"/>
            <p:cNvPicPr/>
            <p:nvPr/>
          </p:nvPicPr>
          <p:blipFill>
            <a:blip r:embed="rId4"/>
            <a:srcRect l="26505" r="22667" b="20564"/>
            <a:stretch/>
          </p:blipFill>
          <p:spPr>
            <a:xfrm>
              <a:off x="3138120" y="248760"/>
              <a:ext cx="691560" cy="702000"/>
            </a:xfrm>
            <a:prstGeom prst="rect">
              <a:avLst/>
            </a:prstGeom>
            <a:ln>
              <a:noFill/>
            </a:ln>
          </p:spPr>
        </p:pic>
        <p:pic>
          <p:nvPicPr>
            <p:cNvPr id="134" name="Picture 15"/>
            <p:cNvPicPr/>
            <p:nvPr/>
          </p:nvPicPr>
          <p:blipFill>
            <a:blip r:embed="rId5"/>
            <a:srcRect r="77557"/>
            <a:stretch/>
          </p:blipFill>
          <p:spPr>
            <a:xfrm>
              <a:off x="315360" y="134640"/>
              <a:ext cx="738000" cy="901080"/>
            </a:xfrm>
            <a:prstGeom prst="rect">
              <a:avLst/>
            </a:prstGeom>
            <a:ln>
              <a:noFill/>
            </a:ln>
          </p:spPr>
        </p:pic>
        <p:sp>
          <p:nvSpPr>
            <p:cNvPr id="135" name="CustomShape 4"/>
            <p:cNvSpPr/>
            <p:nvPr/>
          </p:nvSpPr>
          <p:spPr>
            <a:xfrm>
              <a:off x="8358480" y="200160"/>
              <a:ext cx="3751920" cy="8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1" strike="noStrike" spc="-1">
                  <a:solidFill>
                    <a:srgbClr val="404040"/>
                  </a:solidFill>
                  <a:latin typeface="Calibri"/>
                </a:rPr>
                <a:t>THEMIS.COG</a:t>
              </a:r>
              <a:endParaRPr lang="en-US" sz="4800" b="0" strike="noStrike" spc="-1">
                <a:latin typeface="Arial"/>
              </a:endParaRPr>
            </a:p>
          </p:txBody>
        </p:sp>
      </p:grpSp>
      <p:pic>
        <p:nvPicPr>
          <p:cNvPr id="136" name="Picture 135"/>
          <p:cNvPicPr/>
          <p:nvPr/>
        </p:nvPicPr>
        <p:blipFill>
          <a:blip r:embed="rId6"/>
          <a:stretch/>
        </p:blipFill>
        <p:spPr>
          <a:xfrm>
            <a:off x="211680" y="2053440"/>
            <a:ext cx="11734560" cy="4670280"/>
          </a:xfrm>
          <a:prstGeom prst="rect">
            <a:avLst/>
          </a:prstGeom>
          <a:ln>
            <a:noFill/>
          </a:ln>
        </p:spPr>
      </p:pic>
    </p:spTree>
    <p:extLst>
      <p:ext uri="{BB962C8B-B14F-4D97-AF65-F5344CB8AC3E}">
        <p14:creationId xmlns:p14="http://schemas.microsoft.com/office/powerpoint/2010/main" val="2114107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 name="TextShape 1"/>
          <p:cNvSpPr txBox="1"/>
          <p:nvPr/>
        </p:nvSpPr>
        <p:spPr>
          <a:xfrm>
            <a:off x="211680" y="1562400"/>
            <a:ext cx="11785680" cy="491040"/>
          </a:xfrm>
          <a:prstGeom prst="rect">
            <a:avLst/>
          </a:prstGeom>
          <a:noFill/>
          <a:ln>
            <a:noFill/>
          </a:ln>
        </p:spPr>
        <p:txBody>
          <a:bodyPr>
            <a:noAutofit/>
          </a:bodyPr>
          <a:lstStyle/>
          <a:p>
            <a:pPr>
              <a:lnSpc>
                <a:spcPct val="90000"/>
              </a:lnSpc>
              <a:spcBef>
                <a:spcPts val="1001"/>
              </a:spcBef>
            </a:pPr>
            <a:r>
              <a:rPr lang="en-US" sz="2800" b="1" i="1" strike="noStrike" spc="-1" dirty="0">
                <a:solidFill>
                  <a:srgbClr val="000000"/>
                </a:solidFill>
                <a:latin typeface="Calibri"/>
              </a:rPr>
              <a:t>Understanding New Forms of Collaboration:</a:t>
            </a:r>
            <a:r>
              <a:rPr lang="en-US" sz="3100" b="1" i="1" strike="noStrike" spc="-1" dirty="0">
                <a:solidFill>
                  <a:srgbClr val="000000"/>
                </a:solidFill>
                <a:latin typeface="Calibri"/>
              </a:rPr>
              <a:t> </a:t>
            </a:r>
            <a:r>
              <a:rPr lang="en-US" sz="2000" dirty="0"/>
              <a:t>Diffusion Across Groups and Networks</a:t>
            </a:r>
            <a:endParaRPr lang="en-US" sz="2000" b="0" strike="noStrike" spc="-1" dirty="0">
              <a:solidFill>
                <a:srgbClr val="000000"/>
              </a:solidFill>
              <a:latin typeface="Calibri"/>
            </a:endParaRPr>
          </a:p>
          <a:p>
            <a:pPr>
              <a:lnSpc>
                <a:spcPct val="90000"/>
              </a:lnSpc>
              <a:spcBef>
                <a:spcPts val="1001"/>
              </a:spcBef>
            </a:pPr>
            <a:endParaRPr lang="en-US" sz="2900" b="0" strike="noStrike" spc="-1" dirty="0">
              <a:solidFill>
                <a:srgbClr val="000000"/>
              </a:solidFill>
              <a:latin typeface="Calibri"/>
            </a:endParaRPr>
          </a:p>
        </p:txBody>
      </p:sp>
      <p:grpSp>
        <p:nvGrpSpPr>
          <p:cNvPr id="130" name="Group 2"/>
          <p:cNvGrpSpPr/>
          <p:nvPr/>
        </p:nvGrpSpPr>
        <p:grpSpPr>
          <a:xfrm>
            <a:off x="110520" y="78840"/>
            <a:ext cx="11999880" cy="1004400"/>
            <a:chOff x="110520" y="78840"/>
            <a:chExt cx="11999880" cy="1004400"/>
          </a:xfrm>
        </p:grpSpPr>
        <p:sp>
          <p:nvSpPr>
            <p:cNvPr id="131" name="CustomShape 3"/>
            <p:cNvSpPr/>
            <p:nvPr/>
          </p:nvSpPr>
          <p:spPr>
            <a:xfrm>
              <a:off x="110520" y="78840"/>
              <a:ext cx="11999880" cy="1004400"/>
            </a:xfrm>
            <a:prstGeom prst="roundRect">
              <a:avLst>
                <a:gd name="adj" fmla="val 16667"/>
              </a:avLst>
            </a:prstGeom>
            <a:solidFill>
              <a:schemeClr val="bg2">
                <a:lumMod val="90000"/>
              </a:schemeClr>
            </a:solidFill>
            <a:ln w="76320">
              <a:solidFill>
                <a:schemeClr val="tx1">
                  <a:lumMod val="85000"/>
                  <a:lumOff val="15000"/>
                </a:schemeClr>
              </a:solidFill>
            </a:ln>
            <a:effectLst>
              <a:outerShdw blurRad="50800" dist="37674" dir="8100000" algn="tr"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pic>
          <p:nvPicPr>
            <p:cNvPr id="132" name="Graphic 13"/>
            <p:cNvPicPr/>
            <p:nvPr/>
          </p:nvPicPr>
          <p:blipFill>
            <a:blip r:embed="rId3"/>
            <a:srcRect t="-5865" r="54764"/>
            <a:stretch/>
          </p:blipFill>
          <p:spPr>
            <a:xfrm>
              <a:off x="1318680" y="308160"/>
              <a:ext cx="1554480" cy="642960"/>
            </a:xfrm>
            <a:prstGeom prst="rect">
              <a:avLst/>
            </a:prstGeom>
            <a:ln>
              <a:noFill/>
            </a:ln>
          </p:spPr>
        </p:pic>
        <p:pic>
          <p:nvPicPr>
            <p:cNvPr id="133" name="Picture 14"/>
            <p:cNvPicPr/>
            <p:nvPr/>
          </p:nvPicPr>
          <p:blipFill>
            <a:blip r:embed="rId4"/>
            <a:srcRect l="26505" r="22667" b="20564"/>
            <a:stretch/>
          </p:blipFill>
          <p:spPr>
            <a:xfrm>
              <a:off x="3138120" y="248760"/>
              <a:ext cx="691560" cy="702000"/>
            </a:xfrm>
            <a:prstGeom prst="rect">
              <a:avLst/>
            </a:prstGeom>
            <a:ln>
              <a:noFill/>
            </a:ln>
          </p:spPr>
        </p:pic>
        <p:pic>
          <p:nvPicPr>
            <p:cNvPr id="134" name="Picture 15"/>
            <p:cNvPicPr/>
            <p:nvPr/>
          </p:nvPicPr>
          <p:blipFill>
            <a:blip r:embed="rId5"/>
            <a:srcRect r="77557"/>
            <a:stretch/>
          </p:blipFill>
          <p:spPr>
            <a:xfrm>
              <a:off x="315360" y="134640"/>
              <a:ext cx="738000" cy="901080"/>
            </a:xfrm>
            <a:prstGeom prst="rect">
              <a:avLst/>
            </a:prstGeom>
            <a:ln>
              <a:noFill/>
            </a:ln>
          </p:spPr>
        </p:pic>
        <p:sp>
          <p:nvSpPr>
            <p:cNvPr id="135" name="CustomShape 4"/>
            <p:cNvSpPr/>
            <p:nvPr/>
          </p:nvSpPr>
          <p:spPr>
            <a:xfrm>
              <a:off x="8358480" y="200160"/>
              <a:ext cx="3751920" cy="8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1" strike="noStrike" spc="-1">
                  <a:solidFill>
                    <a:srgbClr val="404040"/>
                  </a:solidFill>
                  <a:latin typeface="Calibri"/>
                </a:rPr>
                <a:t>THEMIS.COG</a:t>
              </a:r>
              <a:endParaRPr lang="en-US" sz="4800" b="0" strike="noStrike" spc="-1">
                <a:latin typeface="Arial"/>
              </a:endParaRPr>
            </a:p>
          </p:txBody>
        </p:sp>
      </p:grpSp>
      <p:sp>
        <p:nvSpPr>
          <p:cNvPr id="10" name="Content Placeholder 1">
            <a:extLst>
              <a:ext uri="{FF2B5EF4-FFF2-40B4-BE49-F238E27FC236}">
                <a16:creationId xmlns:a16="http://schemas.microsoft.com/office/drawing/2014/main" id="{BAB5E878-E5FF-0040-90C8-41B11DC72A06}"/>
              </a:ext>
            </a:extLst>
          </p:cNvPr>
          <p:cNvSpPr txBox="1">
            <a:spLocks/>
          </p:cNvSpPr>
          <p:nvPr/>
        </p:nvSpPr>
        <p:spPr>
          <a:xfrm>
            <a:off x="342899" y="2171700"/>
            <a:ext cx="5225144" cy="4343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How are diffusion processes in a large social network influenced and facilitated by group collaborations?</a:t>
            </a:r>
          </a:p>
          <a:p>
            <a:r>
              <a:rPr lang="en-US" sz="2000" dirty="0"/>
              <a:t>GitHub provides details on both interactions within group projects, and connections between members outside of projects.</a:t>
            </a:r>
          </a:p>
          <a:p>
            <a:r>
              <a:rPr lang="en-US" sz="2000" dirty="0"/>
              <a:t>The spread of coding languages in the community over time is highly visible.</a:t>
            </a:r>
          </a:p>
          <a:p>
            <a:r>
              <a:rPr lang="en-US" sz="2000" dirty="0"/>
              <a:t>We are currently focused on </a:t>
            </a:r>
            <a:r>
              <a:rPr lang="en-US" sz="2000" i="1" dirty="0"/>
              <a:t>Julia</a:t>
            </a:r>
            <a:r>
              <a:rPr lang="en-US" sz="2000" dirty="0"/>
              <a:t>, a coding language that became popular in the 2010s.</a:t>
            </a:r>
          </a:p>
          <a:p>
            <a:endParaRPr lang="en-US" dirty="0"/>
          </a:p>
          <a:p>
            <a:endParaRPr lang="en-US" dirty="0"/>
          </a:p>
          <a:p>
            <a:endParaRPr lang="en-US" dirty="0"/>
          </a:p>
          <a:p>
            <a:endParaRPr lang="en-US" dirty="0"/>
          </a:p>
          <a:p>
            <a:endParaRPr lang="en-US" dirty="0"/>
          </a:p>
        </p:txBody>
      </p:sp>
      <p:graphicFrame>
        <p:nvGraphicFramePr>
          <p:cNvPr id="11" name="Content Placeholder 12">
            <a:extLst>
              <a:ext uri="{FF2B5EF4-FFF2-40B4-BE49-F238E27FC236}">
                <a16:creationId xmlns:a16="http://schemas.microsoft.com/office/drawing/2014/main" id="{FBAD3D37-3A52-2145-8C71-D27BA98C8080}"/>
              </a:ext>
            </a:extLst>
          </p:cNvPr>
          <p:cNvGraphicFramePr>
            <a:graphicFrameLocks/>
          </p:cNvGraphicFramePr>
          <p:nvPr>
            <p:extLst>
              <p:ext uri="{D42A27DB-BD31-4B8C-83A1-F6EECF244321}">
                <p14:modId xmlns:p14="http://schemas.microsoft.com/office/powerpoint/2010/main" val="102539364"/>
              </p:ext>
            </p:extLst>
          </p:nvPr>
        </p:nvGraphicFramePr>
        <p:xfrm>
          <a:off x="5963014" y="2053440"/>
          <a:ext cx="5189400" cy="44616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42684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4283</TotalTime>
  <Words>2959</Words>
  <Application>Microsoft Macintosh PowerPoint</Application>
  <PresentationFormat>Widescreen</PresentationFormat>
  <Paragraphs>192</Paragraphs>
  <Slides>17</Slides>
  <Notes>13</Notes>
  <HiddenSlides>3</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Calibri Light</vt:lpstr>
      <vt:lpstr>Franklin Gothic Book</vt:lpstr>
      <vt:lpstr>National 2</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Hoey</dc:creator>
  <cp:lastModifiedBy>Jesse Hoey</cp:lastModifiedBy>
  <cp:revision>61</cp:revision>
  <dcterms:created xsi:type="dcterms:W3CDTF">2020-01-18T14:44:23Z</dcterms:created>
  <dcterms:modified xsi:type="dcterms:W3CDTF">2020-01-31T14:34:52Z</dcterms:modified>
</cp:coreProperties>
</file>