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5" r:id="rId3"/>
    <p:sldId id="266" r:id="rId4"/>
    <p:sldId id="267" r:id="rId5"/>
    <p:sldId id="269" r:id="rId6"/>
    <p:sldId id="263" r:id="rId7"/>
    <p:sldId id="259" r:id="rId8"/>
    <p:sldId id="262" r:id="rId9"/>
    <p:sldId id="260" r:id="rId10"/>
    <p:sldId id="264"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86410"/>
  </p:normalViewPr>
  <p:slideViewPr>
    <p:cSldViewPr snapToGrid="0">
      <p:cViewPr varScale="1">
        <p:scale>
          <a:sx n="107" d="100"/>
          <a:sy n="107" d="100"/>
        </p:scale>
        <p:origin x="138" y="1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EC26C-1A0E-4422-A384-86B4BCBF17C4}" type="datetimeFigureOut">
              <a:rPr lang="en-US" smtClean="0"/>
              <a:t>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8304FF-1956-4426-96AD-DDCF5A062F69}" type="slidenum">
              <a:rPr lang="en-US" smtClean="0"/>
              <a:t>‹#›</a:t>
            </a:fld>
            <a:endParaRPr lang="en-US"/>
          </a:p>
        </p:txBody>
      </p:sp>
    </p:spTree>
    <p:extLst>
      <p:ext uri="{BB962C8B-B14F-4D97-AF65-F5344CB8AC3E}">
        <p14:creationId xmlns:p14="http://schemas.microsoft.com/office/powerpoint/2010/main" val="297092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Internationally connected (across Atlantic) network of co-authors and data</a:t>
            </a:r>
          </a:p>
        </p:txBody>
      </p:sp>
      <p:sp>
        <p:nvSpPr>
          <p:cNvPr id="4" name="Slide Number Placeholder 3"/>
          <p:cNvSpPr>
            <a:spLocks noGrp="1"/>
          </p:cNvSpPr>
          <p:nvPr>
            <p:ph type="sldNum" sz="quarter" idx="5"/>
          </p:nvPr>
        </p:nvSpPr>
        <p:spPr/>
        <p:txBody>
          <a:bodyPr/>
          <a:lstStyle/>
          <a:p>
            <a:fld id="{968304FF-1956-4426-96AD-DDCF5A062F69}" type="slidenum">
              <a:rPr lang="en-US" smtClean="0"/>
              <a:t>1</a:t>
            </a:fld>
            <a:endParaRPr lang="en-US"/>
          </a:p>
        </p:txBody>
      </p:sp>
    </p:spTree>
    <p:extLst>
      <p:ext uri="{BB962C8B-B14F-4D97-AF65-F5344CB8AC3E}">
        <p14:creationId xmlns:p14="http://schemas.microsoft.com/office/powerpoint/2010/main" val="2622989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studies show that HFT are exacerbating some shocks.  They are making market more fragile. </a:t>
            </a:r>
          </a:p>
          <a:p>
            <a:endParaRPr lang="en-US" dirty="0"/>
          </a:p>
          <a:p>
            <a:r>
              <a:rPr lang="en-US" dirty="0"/>
              <a:t>Please talk to my colleagues and attend poster sessions.  Presentations are on the webpage too.</a:t>
            </a:r>
          </a:p>
        </p:txBody>
      </p:sp>
      <p:sp>
        <p:nvSpPr>
          <p:cNvPr id="4" name="Slide Number Placeholder 3"/>
          <p:cNvSpPr>
            <a:spLocks noGrp="1"/>
          </p:cNvSpPr>
          <p:nvPr>
            <p:ph type="sldNum" sz="quarter" idx="5"/>
          </p:nvPr>
        </p:nvSpPr>
        <p:spPr/>
        <p:txBody>
          <a:bodyPr/>
          <a:lstStyle/>
          <a:p>
            <a:fld id="{968304FF-1956-4426-96AD-DDCF5A062F69}" type="slidenum">
              <a:rPr lang="en-US" smtClean="0"/>
              <a:t>10</a:t>
            </a:fld>
            <a:endParaRPr lang="en-US"/>
          </a:p>
        </p:txBody>
      </p:sp>
    </p:spTree>
    <p:extLst>
      <p:ext uri="{BB962C8B-B14F-4D97-AF65-F5344CB8AC3E}">
        <p14:creationId xmlns:p14="http://schemas.microsoft.com/office/powerpoint/2010/main" val="78892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automation as we move from one century to another.  The structure of the market is changing.</a:t>
            </a:r>
          </a:p>
        </p:txBody>
      </p:sp>
      <p:sp>
        <p:nvSpPr>
          <p:cNvPr id="4" name="Slide Number Placeholder 3"/>
          <p:cNvSpPr>
            <a:spLocks noGrp="1"/>
          </p:cNvSpPr>
          <p:nvPr>
            <p:ph type="sldNum" sz="quarter" idx="5"/>
          </p:nvPr>
        </p:nvSpPr>
        <p:spPr/>
        <p:txBody>
          <a:bodyPr/>
          <a:lstStyle/>
          <a:p>
            <a:fld id="{968304FF-1956-4426-96AD-DDCF5A062F69}" type="slidenum">
              <a:rPr lang="en-US" smtClean="0"/>
              <a:t>2</a:t>
            </a:fld>
            <a:endParaRPr lang="en-US"/>
          </a:p>
        </p:txBody>
      </p:sp>
    </p:spTree>
    <p:extLst>
      <p:ext uri="{BB962C8B-B14F-4D97-AF65-F5344CB8AC3E}">
        <p14:creationId xmlns:p14="http://schemas.microsoft.com/office/powerpoint/2010/main" val="213742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Who gets the best price?  Speed matters to get the best price, make the markets more efficient, to efficiently spread information and incorporate it in prices.</a:t>
            </a:r>
          </a:p>
          <a:p>
            <a:endParaRPr lang="en-US" sz="1000" dirty="0"/>
          </a:p>
          <a:p>
            <a:r>
              <a:rPr lang="en-US" sz="1000" dirty="0"/>
              <a:t>Then fiber optic cables were built along existing railroads (were zigzag), so faster than existing cables but because of the kinks (due to railroad infrastructure) it was not optimal.  In 2010, the fiber optic cable was developed that was the fastest cable available at the time, it was 3 milliseconds faster. The dark highlighted one was a straight line and hence faster whereas the slower cable was zigzag. </a:t>
            </a:r>
          </a:p>
          <a:p>
            <a:endParaRPr lang="en-US" sz="1000" dirty="0"/>
          </a:p>
          <a:p>
            <a:r>
              <a:rPr lang="en-US" sz="1000" dirty="0"/>
              <a:t>Recently, microwave technology was applied to construct microwave networks.</a:t>
            </a:r>
          </a:p>
          <a:p>
            <a:r>
              <a:rPr lang="en-US" sz="1000" dirty="0"/>
              <a:t>Microwaves are generally about twice as fast as fiber optic but have very limited capacity and hence only support few traders. We are now talking about microseconds</a:t>
            </a:r>
          </a:p>
          <a:p>
            <a:r>
              <a:rPr lang="en-US" sz="1000" dirty="0"/>
              <a:t> </a:t>
            </a:r>
          </a:p>
          <a:p>
            <a:r>
              <a:rPr lang="en-US" sz="1000" dirty="0"/>
              <a:t>Both pictures show the connections between Chicago and New York </a:t>
            </a:r>
          </a:p>
          <a:p>
            <a:r>
              <a:rPr lang="en-US" sz="1000" dirty="0"/>
              <a:t>Think about it:  blink of an eye is 200 milliseconds, and now we trade at 2 milliseconds or even microseconds.  Blink of the eye is thus 200,000 microseconds.  </a:t>
            </a:r>
          </a:p>
          <a:p>
            <a:r>
              <a:rPr lang="en-US" sz="1000" dirty="0"/>
              <a:t>So, is speed good?</a:t>
            </a:r>
          </a:p>
          <a:p>
            <a:r>
              <a:rPr lang="en-US" sz="1000" dirty="0"/>
              <a:t>On one hand: We have clear efficiency gains, processing data, settlement, technology reduces transaction costs.  </a:t>
            </a:r>
          </a:p>
          <a:p>
            <a:r>
              <a:rPr lang="en-US" sz="1000" dirty="0"/>
              <a:t>On the other hand: When computers operate 1/200,000 faster than a blink of the eye, there is no room for human judgement or intervention.  When crashes happen, algorithmic trading can exacerbate losses before any human intervention is taking place.  Think about reptilian brain, fight, flight or run.  We need human sense, intervention, working of </a:t>
            </a:r>
            <a:r>
              <a:rPr lang="en-US" sz="1000" dirty="0" err="1"/>
              <a:t>amigdala</a:t>
            </a:r>
            <a:r>
              <a:rPr lang="en-US" sz="1000" dirty="0"/>
              <a:t>.</a:t>
            </a:r>
          </a:p>
          <a:p>
            <a:r>
              <a:rPr lang="en-US" sz="1000" dirty="0"/>
              <a:t>Shall we reduce the speed of the market?  How to do it:  financial transaction tax, discrete vs. continuous auctions.</a:t>
            </a:r>
          </a:p>
          <a:p>
            <a:endParaRPr lang="en-US" sz="1000" dirty="0"/>
          </a:p>
          <a:p>
            <a:endParaRPr lang="en-US" dirty="0"/>
          </a:p>
        </p:txBody>
      </p:sp>
      <p:sp>
        <p:nvSpPr>
          <p:cNvPr id="4" name="Slide Number Placeholder 3"/>
          <p:cNvSpPr>
            <a:spLocks noGrp="1"/>
          </p:cNvSpPr>
          <p:nvPr>
            <p:ph type="sldNum" sz="quarter" idx="5"/>
          </p:nvPr>
        </p:nvSpPr>
        <p:spPr/>
        <p:txBody>
          <a:bodyPr/>
          <a:lstStyle/>
          <a:p>
            <a:fld id="{968304FF-1956-4426-96AD-DDCF5A062F69}" type="slidenum">
              <a:rPr lang="en-US" smtClean="0"/>
              <a:t>3</a:t>
            </a:fld>
            <a:endParaRPr lang="en-US"/>
          </a:p>
        </p:txBody>
      </p:sp>
    </p:spTree>
    <p:extLst>
      <p:ext uri="{BB962C8B-B14F-4D97-AF65-F5344CB8AC3E}">
        <p14:creationId xmlns:p14="http://schemas.microsoft.com/office/powerpoint/2010/main" val="83859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venues are US venues.</a:t>
            </a:r>
          </a:p>
          <a:p>
            <a:endParaRPr lang="en-US" dirty="0"/>
          </a:p>
          <a:p>
            <a:r>
              <a:rPr lang="en-US" dirty="0"/>
              <a:t>Market fragmentation destroys the monopoly that one stock is traded on one venue.</a:t>
            </a:r>
          </a:p>
          <a:p>
            <a:endParaRPr lang="en-US" dirty="0"/>
          </a:p>
          <a:p>
            <a:r>
              <a:rPr lang="en-US" dirty="0"/>
              <a:t>Fragmentation here means the same stock trading in multiple venues/locations/orderbooks. Due to this, just to piece together a complete picture of a stock's liquidity means analyzing data from several venues. In the past, at least to the best of my knowledge, this was not the case. If I wanted to look at MSFT's liquidity I could just look at Nasdaq. Today Nasdaq is not even 1/3rd of the total US market. When we incorporate international fragmentation, things become more complicated, but the argument is still the same.  </a:t>
            </a:r>
          </a:p>
          <a:p>
            <a:endParaRPr lang="en-US" dirty="0"/>
          </a:p>
          <a:p>
            <a:r>
              <a:rPr lang="en-US" dirty="0"/>
              <a:t>Transparency and different types of fragmentation: lit vs. dark fragmentation</a:t>
            </a:r>
          </a:p>
          <a:p>
            <a:r>
              <a:rPr lang="en-US" dirty="0"/>
              <a:t>Lit fragmentation means public orderbooks that have pre-trade transparency, dark fragmentation means venues without (or with limited) pre-trade transparency. Dark fragmentation includes predominantly dark pools, internalization, and OTC.  </a:t>
            </a:r>
          </a:p>
          <a:p>
            <a:endParaRPr lang="en-US" dirty="0"/>
          </a:p>
          <a:p>
            <a:r>
              <a:rPr lang="en-US" dirty="0"/>
              <a:t>On one hand, fragmentation goes away with monopoly, but on the other hand it introduces issues with transparency. Also there is no longer a single consensus price (compromised price discovery)</a:t>
            </a:r>
          </a:p>
          <a:p>
            <a:endParaRPr lang="en-US" dirty="0"/>
          </a:p>
        </p:txBody>
      </p:sp>
      <p:sp>
        <p:nvSpPr>
          <p:cNvPr id="4" name="Slide Number Placeholder 3"/>
          <p:cNvSpPr>
            <a:spLocks noGrp="1"/>
          </p:cNvSpPr>
          <p:nvPr>
            <p:ph type="sldNum" sz="quarter" idx="5"/>
          </p:nvPr>
        </p:nvSpPr>
        <p:spPr/>
        <p:txBody>
          <a:bodyPr/>
          <a:lstStyle/>
          <a:p>
            <a:fld id="{968304FF-1956-4426-96AD-DDCF5A062F69}" type="slidenum">
              <a:rPr lang="en-US" smtClean="0"/>
              <a:t>4</a:t>
            </a:fld>
            <a:endParaRPr lang="en-US"/>
          </a:p>
        </p:txBody>
      </p:sp>
    </p:spTree>
    <p:extLst>
      <p:ext uri="{BB962C8B-B14F-4D97-AF65-F5344CB8AC3E}">
        <p14:creationId xmlns:p14="http://schemas.microsoft.com/office/powerpoint/2010/main" val="167114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types of traders.  Do they help the market or exacerbate losses?</a:t>
            </a:r>
          </a:p>
        </p:txBody>
      </p:sp>
      <p:sp>
        <p:nvSpPr>
          <p:cNvPr id="4" name="Slide Number Placeholder 3"/>
          <p:cNvSpPr>
            <a:spLocks noGrp="1"/>
          </p:cNvSpPr>
          <p:nvPr>
            <p:ph type="sldNum" sz="quarter" idx="5"/>
          </p:nvPr>
        </p:nvSpPr>
        <p:spPr/>
        <p:txBody>
          <a:bodyPr/>
          <a:lstStyle/>
          <a:p>
            <a:fld id="{968304FF-1956-4426-96AD-DDCF5A062F69}" type="slidenum">
              <a:rPr lang="en-US" smtClean="0"/>
              <a:t>5</a:t>
            </a:fld>
            <a:endParaRPr lang="en-US"/>
          </a:p>
        </p:txBody>
      </p:sp>
    </p:spTree>
    <p:extLst>
      <p:ext uri="{BB962C8B-B14F-4D97-AF65-F5344CB8AC3E}">
        <p14:creationId xmlns:p14="http://schemas.microsoft.com/office/powerpoint/2010/main" val="119712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HFT cause fragility in the market or they help with improving efficiency of our trading markets?</a:t>
            </a:r>
          </a:p>
          <a:p>
            <a:r>
              <a:rPr lang="en-US" dirty="0"/>
              <a:t>During the flash crash of May 6</a:t>
            </a:r>
            <a:r>
              <a:rPr lang="en-US" baseline="30000" dirty="0"/>
              <a:t>th</a:t>
            </a:r>
            <a:r>
              <a:rPr lang="en-US" dirty="0"/>
              <a:t> 2010, there was an intra-day crash, but the prices rebounded within 20 min.  There was a huge spike in trading volume, specifically by HFT.</a:t>
            </a:r>
          </a:p>
          <a:p>
            <a:r>
              <a:rPr lang="en-US" dirty="0"/>
              <a:t>So, what happened?  First of all it took CFTC and SEC five months to piece all data about who trades with whom and where, millisecond data on transactions and orders, and different venues of trading due to market fragmentation during that 20 min interval.  That was not an easy task. In our project we are creating a platform which puts together data from different traders and different trading venues and has capacity to store milliseconds of data orders and transactions.  We are creating a platform to make it easy to study future crises using high frequency millisecond data, so for each event we do not create everything from scratch and study for 5 months.  </a:t>
            </a:r>
          </a:p>
          <a:p>
            <a:endParaRPr lang="en-US" dirty="0"/>
          </a:p>
          <a:p>
            <a:r>
              <a:rPr lang="en-US" dirty="0"/>
              <a:t>Do HFT help the efficiency (Burton </a:t>
            </a:r>
            <a:r>
              <a:rPr lang="en-US" dirty="0" err="1"/>
              <a:t>Malkiel</a:t>
            </a:r>
            <a:r>
              <a:rPr lang="en-US" dirty="0"/>
              <a:t> view) or exacerbate the crashes (our view) and does not produce better resource allocations (negative view by Stiglitz)</a:t>
            </a:r>
          </a:p>
        </p:txBody>
      </p:sp>
      <p:sp>
        <p:nvSpPr>
          <p:cNvPr id="4" name="Slide Number Placeholder 3"/>
          <p:cNvSpPr>
            <a:spLocks noGrp="1"/>
          </p:cNvSpPr>
          <p:nvPr>
            <p:ph type="sldNum" sz="quarter" idx="5"/>
          </p:nvPr>
        </p:nvSpPr>
        <p:spPr/>
        <p:txBody>
          <a:bodyPr/>
          <a:lstStyle/>
          <a:p>
            <a:fld id="{968304FF-1956-4426-96AD-DDCF5A062F69}" type="slidenum">
              <a:rPr lang="en-US" smtClean="0"/>
              <a:t>6</a:t>
            </a:fld>
            <a:endParaRPr lang="en-US"/>
          </a:p>
        </p:txBody>
      </p:sp>
    </p:spTree>
    <p:extLst>
      <p:ext uri="{BB962C8B-B14F-4D97-AF65-F5344CB8AC3E}">
        <p14:creationId xmlns:p14="http://schemas.microsoft.com/office/powerpoint/2010/main" val="3537277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Exchanges: US, India, Paris, London, Germany</a:t>
            </a:r>
          </a:p>
          <a:p>
            <a:r>
              <a:rPr lang="en-US" dirty="0"/>
              <a:t>For each exchange calculate market liquidity and efficiency measures, and also put all exchanges together and calculate measures for them to be comparable (frequency, data, etc.)</a:t>
            </a:r>
          </a:p>
          <a:p>
            <a:r>
              <a:rPr lang="en-US" dirty="0"/>
              <a:t>W.P. is work package from our proposal</a:t>
            </a:r>
          </a:p>
          <a:p>
            <a:endParaRPr lang="en-US" dirty="0"/>
          </a:p>
          <a:p>
            <a:r>
              <a:rPr lang="en-US" dirty="0"/>
              <a:t>We need good capacity to manage all this data.</a:t>
            </a:r>
          </a:p>
          <a:p>
            <a:r>
              <a:rPr lang="en-US" dirty="0"/>
              <a:t>Need to get good data infrastructure</a:t>
            </a:r>
          </a:p>
          <a:p>
            <a:r>
              <a:rPr lang="en-US" dirty="0"/>
              <a:t>Standardization and dimensionality reduction (lots of information like raw messages, standardize into order books, put it into smaller measurable measures)</a:t>
            </a:r>
          </a:p>
          <a:p>
            <a:r>
              <a:rPr lang="en-US" dirty="0"/>
              <a:t>Advantage is that we can have a comparison across exchanges.  So, we are comparing apples to apples.  Say I want to compare volumes across different exchanges.  We are cleaning up the data.  Stay with the data pertinent to research at hand.  Standardize across venues, over time, etc.  Exchange rules also change over time.  Address changes appropriately.  London stock exchange introduced in September 2015 intra-day auction (fixed at noon), need to make adjustment to the quote to process the data correctly.  </a:t>
            </a:r>
          </a:p>
        </p:txBody>
      </p:sp>
      <p:sp>
        <p:nvSpPr>
          <p:cNvPr id="4" name="Slide Number Placeholder 3"/>
          <p:cNvSpPr>
            <a:spLocks noGrp="1"/>
          </p:cNvSpPr>
          <p:nvPr>
            <p:ph type="sldNum" sz="quarter" idx="5"/>
          </p:nvPr>
        </p:nvSpPr>
        <p:spPr/>
        <p:txBody>
          <a:bodyPr/>
          <a:lstStyle/>
          <a:p>
            <a:fld id="{968304FF-1956-4426-96AD-DDCF5A062F69}" type="slidenum">
              <a:rPr lang="en-US" smtClean="0"/>
              <a:t>7</a:t>
            </a:fld>
            <a:endParaRPr lang="en-US"/>
          </a:p>
        </p:txBody>
      </p:sp>
    </p:spTree>
    <p:extLst>
      <p:ext uri="{BB962C8B-B14F-4D97-AF65-F5344CB8AC3E}">
        <p14:creationId xmlns:p14="http://schemas.microsoft.com/office/powerpoint/2010/main" val="336259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effect of HFT on market quality and financial architecture of the markets? HFTs on the one hand play an important role in integrating fragmented markets (by arbitraging). On the other hand, they may impose adverse selecting costs on other (slower) traders. HFTs, by providing liquidity, can induce positive network externalities on the market. But they may withdraw altogether when “the going gets tough”</a:t>
            </a:r>
          </a:p>
          <a:p>
            <a:endParaRPr lang="en-US" dirty="0"/>
          </a:p>
          <a:p>
            <a:r>
              <a:rPr lang="en-US" dirty="0"/>
              <a:t>What is the role of market structure in this debate:</a:t>
            </a:r>
          </a:p>
          <a:p>
            <a:endParaRPr lang="en-US" dirty="0"/>
          </a:p>
          <a:p>
            <a:r>
              <a:rPr lang="en-US" dirty="0"/>
              <a:t>Do we need designated market makers? – we pay them to make markets run efficiently and to provide liquidity.  Paris has designated market makers, but not Nasdaq, Germany, London, or India</a:t>
            </a:r>
          </a:p>
          <a:p>
            <a:endParaRPr lang="en-US" dirty="0"/>
          </a:p>
          <a:p>
            <a:r>
              <a:rPr lang="en-US" dirty="0"/>
              <a:t>How to integrate physically separate markets? Faster speeds combined with high capacities allow most traders to react quickly (positive), but small capacities allow rent-seeking by HFTs (need to quantify this)</a:t>
            </a:r>
          </a:p>
          <a:p>
            <a:endParaRPr lang="en-US" dirty="0"/>
          </a:p>
        </p:txBody>
      </p:sp>
      <p:sp>
        <p:nvSpPr>
          <p:cNvPr id="4" name="Slide Number Placeholder 3"/>
          <p:cNvSpPr>
            <a:spLocks noGrp="1"/>
          </p:cNvSpPr>
          <p:nvPr>
            <p:ph type="sldNum" sz="quarter" idx="5"/>
          </p:nvPr>
        </p:nvSpPr>
        <p:spPr/>
        <p:txBody>
          <a:bodyPr/>
          <a:lstStyle/>
          <a:p>
            <a:fld id="{968304FF-1956-4426-96AD-DDCF5A062F69}" type="slidenum">
              <a:rPr lang="en-US" smtClean="0"/>
              <a:t>8</a:t>
            </a:fld>
            <a:endParaRPr lang="en-US"/>
          </a:p>
        </p:txBody>
      </p:sp>
    </p:spTree>
    <p:extLst>
      <p:ext uri="{BB962C8B-B14F-4D97-AF65-F5344CB8AC3E}">
        <p14:creationId xmlns:p14="http://schemas.microsoft.com/office/powerpoint/2010/main" val="81128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they exacerbate the crashes or help to decrease the crisis implications? Since they have no inventory, do they have enough capacity to absorb the losses and be contrarian, and thus prevent further collapses?</a:t>
            </a:r>
          </a:p>
          <a:p>
            <a:endParaRPr lang="en-US" dirty="0"/>
          </a:p>
          <a:p>
            <a:r>
              <a:rPr lang="en-US" dirty="0"/>
              <a:t>Fragility is important.  HFT can contribute to the fragility of the market.  During crises they are not stabilizing the market.  If some market event happened, they can potentially exacerbate the downward spiral. Speed is good to absorb information but we can make rushed decisions.  We are missing human judgements.</a:t>
            </a:r>
          </a:p>
          <a:p>
            <a:endParaRPr lang="en-US" dirty="0"/>
          </a:p>
        </p:txBody>
      </p:sp>
      <p:sp>
        <p:nvSpPr>
          <p:cNvPr id="4" name="Slide Number Placeholder 3"/>
          <p:cNvSpPr>
            <a:spLocks noGrp="1"/>
          </p:cNvSpPr>
          <p:nvPr>
            <p:ph type="sldNum" sz="quarter" idx="5"/>
          </p:nvPr>
        </p:nvSpPr>
        <p:spPr/>
        <p:txBody>
          <a:bodyPr/>
          <a:lstStyle/>
          <a:p>
            <a:fld id="{968304FF-1956-4426-96AD-DDCF5A062F69}" type="slidenum">
              <a:rPr lang="en-US" smtClean="0"/>
              <a:t>9</a:t>
            </a:fld>
            <a:endParaRPr lang="en-US"/>
          </a:p>
        </p:txBody>
      </p:sp>
    </p:spTree>
    <p:extLst>
      <p:ext uri="{BB962C8B-B14F-4D97-AF65-F5344CB8AC3E}">
        <p14:creationId xmlns:p14="http://schemas.microsoft.com/office/powerpoint/2010/main" val="199066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p:cNvSpPr>
            <a:spLocks noGrp="1"/>
          </p:cNvSpPr>
          <p:nvPr>
            <p:ph type="dt" sz="half" idx="10"/>
          </p:nvPr>
        </p:nvSpPr>
        <p:spPr/>
        <p:txBody>
          <a:bodyPr/>
          <a:lstStyle/>
          <a:p>
            <a:fld id="{86CABFA8-14EE-4DA6-A743-EBC38C685948}" type="datetimeFigureOut">
              <a:rPr lang="de-DE" smtClean="0"/>
              <a:t>30.01.2020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2E21D2-E010-482B-A0B0-62A3B5EA54D9}" type="slidenum">
              <a:rPr lang="de-DE" smtClean="0"/>
              <a:t>‹#›</a:t>
            </a:fld>
            <a:endParaRPr lang="de-DE"/>
          </a:p>
        </p:txBody>
      </p:sp>
    </p:spTree>
    <p:extLst>
      <p:ext uri="{BB962C8B-B14F-4D97-AF65-F5344CB8AC3E}">
        <p14:creationId xmlns:p14="http://schemas.microsoft.com/office/powerpoint/2010/main" val="323004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86CABFA8-14EE-4DA6-A743-EBC38C685948}" type="datetimeFigureOut">
              <a:rPr lang="de-DE" smtClean="0"/>
              <a:t>30.01.2020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2E21D2-E010-482B-A0B0-62A3B5EA54D9}" type="slidenum">
              <a:rPr lang="de-DE" smtClean="0"/>
              <a:t>‹#›</a:t>
            </a:fld>
            <a:endParaRPr lang="de-DE"/>
          </a:p>
        </p:txBody>
      </p:sp>
    </p:spTree>
    <p:extLst>
      <p:ext uri="{BB962C8B-B14F-4D97-AF65-F5344CB8AC3E}">
        <p14:creationId xmlns:p14="http://schemas.microsoft.com/office/powerpoint/2010/main" val="250610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86CABFA8-14EE-4DA6-A743-EBC38C685948}" type="datetimeFigureOut">
              <a:rPr lang="de-DE" smtClean="0"/>
              <a:t>30.01.2020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2E21D2-E010-482B-A0B0-62A3B5EA54D9}" type="slidenum">
              <a:rPr lang="de-DE" smtClean="0"/>
              <a:t>‹#›</a:t>
            </a:fld>
            <a:endParaRPr lang="de-DE"/>
          </a:p>
        </p:txBody>
      </p:sp>
    </p:spTree>
    <p:extLst>
      <p:ext uri="{BB962C8B-B14F-4D97-AF65-F5344CB8AC3E}">
        <p14:creationId xmlns:p14="http://schemas.microsoft.com/office/powerpoint/2010/main" val="201302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86CABFA8-14EE-4DA6-A743-EBC38C685948}" type="datetimeFigureOut">
              <a:rPr lang="de-DE" smtClean="0"/>
              <a:t>30.01.2020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2E21D2-E010-482B-A0B0-62A3B5EA54D9}" type="slidenum">
              <a:rPr lang="de-DE" smtClean="0"/>
              <a:t>‹#›</a:t>
            </a:fld>
            <a:endParaRPr lang="de-DE"/>
          </a:p>
        </p:txBody>
      </p:sp>
    </p:spTree>
    <p:extLst>
      <p:ext uri="{BB962C8B-B14F-4D97-AF65-F5344CB8AC3E}">
        <p14:creationId xmlns:p14="http://schemas.microsoft.com/office/powerpoint/2010/main" val="337940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ABFA8-14EE-4DA6-A743-EBC38C685948}" type="datetimeFigureOut">
              <a:rPr lang="de-DE" smtClean="0"/>
              <a:t>30.01.2020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2E21D2-E010-482B-A0B0-62A3B5EA54D9}" type="slidenum">
              <a:rPr lang="de-DE" smtClean="0"/>
              <a:t>‹#›</a:t>
            </a:fld>
            <a:endParaRPr lang="de-DE"/>
          </a:p>
        </p:txBody>
      </p:sp>
    </p:spTree>
    <p:extLst>
      <p:ext uri="{BB962C8B-B14F-4D97-AF65-F5344CB8AC3E}">
        <p14:creationId xmlns:p14="http://schemas.microsoft.com/office/powerpoint/2010/main" val="414556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p:cNvSpPr>
            <a:spLocks noGrp="1"/>
          </p:cNvSpPr>
          <p:nvPr>
            <p:ph type="dt" sz="half" idx="10"/>
          </p:nvPr>
        </p:nvSpPr>
        <p:spPr/>
        <p:txBody>
          <a:bodyPr/>
          <a:lstStyle/>
          <a:p>
            <a:fld id="{86CABFA8-14EE-4DA6-A743-EBC38C685948}" type="datetimeFigureOut">
              <a:rPr lang="de-DE" smtClean="0"/>
              <a:t>30.01.2020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12E21D2-E010-482B-A0B0-62A3B5EA54D9}" type="slidenum">
              <a:rPr lang="de-DE" smtClean="0"/>
              <a:t>‹#›</a:t>
            </a:fld>
            <a:endParaRPr lang="de-DE"/>
          </a:p>
        </p:txBody>
      </p:sp>
    </p:spTree>
    <p:extLst>
      <p:ext uri="{BB962C8B-B14F-4D97-AF65-F5344CB8AC3E}">
        <p14:creationId xmlns:p14="http://schemas.microsoft.com/office/powerpoint/2010/main" val="32272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p:cNvSpPr>
            <a:spLocks noGrp="1"/>
          </p:cNvSpPr>
          <p:nvPr>
            <p:ph type="dt" sz="half" idx="10"/>
          </p:nvPr>
        </p:nvSpPr>
        <p:spPr/>
        <p:txBody>
          <a:bodyPr/>
          <a:lstStyle/>
          <a:p>
            <a:fld id="{86CABFA8-14EE-4DA6-A743-EBC38C685948}" type="datetimeFigureOut">
              <a:rPr lang="de-DE" smtClean="0"/>
              <a:t>30.01.2020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12E21D2-E010-482B-A0B0-62A3B5EA54D9}" type="slidenum">
              <a:rPr lang="de-DE" smtClean="0"/>
              <a:t>‹#›</a:t>
            </a:fld>
            <a:endParaRPr lang="de-DE"/>
          </a:p>
        </p:txBody>
      </p:sp>
    </p:spTree>
    <p:extLst>
      <p:ext uri="{BB962C8B-B14F-4D97-AF65-F5344CB8AC3E}">
        <p14:creationId xmlns:p14="http://schemas.microsoft.com/office/powerpoint/2010/main" val="337906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fld id="{86CABFA8-14EE-4DA6-A743-EBC38C685948}" type="datetimeFigureOut">
              <a:rPr lang="de-DE" smtClean="0"/>
              <a:t>30.01.2020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12E21D2-E010-482B-A0B0-62A3B5EA54D9}" type="slidenum">
              <a:rPr lang="de-DE" smtClean="0"/>
              <a:t>‹#›</a:t>
            </a:fld>
            <a:endParaRPr lang="de-DE"/>
          </a:p>
        </p:txBody>
      </p:sp>
    </p:spTree>
    <p:extLst>
      <p:ext uri="{BB962C8B-B14F-4D97-AF65-F5344CB8AC3E}">
        <p14:creationId xmlns:p14="http://schemas.microsoft.com/office/powerpoint/2010/main" val="116320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ABFA8-14EE-4DA6-A743-EBC38C685948}" type="datetimeFigureOut">
              <a:rPr lang="de-DE" smtClean="0"/>
              <a:t>30.01.2020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12E21D2-E010-482B-A0B0-62A3B5EA54D9}" type="slidenum">
              <a:rPr lang="de-DE" smtClean="0"/>
              <a:t>‹#›</a:t>
            </a:fld>
            <a:endParaRPr lang="de-DE"/>
          </a:p>
        </p:txBody>
      </p:sp>
    </p:spTree>
    <p:extLst>
      <p:ext uri="{BB962C8B-B14F-4D97-AF65-F5344CB8AC3E}">
        <p14:creationId xmlns:p14="http://schemas.microsoft.com/office/powerpoint/2010/main" val="41072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ABFA8-14EE-4DA6-A743-EBC38C685948}" type="datetimeFigureOut">
              <a:rPr lang="de-DE" smtClean="0"/>
              <a:t>30.01.2020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12E21D2-E010-482B-A0B0-62A3B5EA54D9}" type="slidenum">
              <a:rPr lang="de-DE" smtClean="0"/>
              <a:t>‹#›</a:t>
            </a:fld>
            <a:endParaRPr lang="de-DE"/>
          </a:p>
        </p:txBody>
      </p:sp>
    </p:spTree>
    <p:extLst>
      <p:ext uri="{BB962C8B-B14F-4D97-AF65-F5344CB8AC3E}">
        <p14:creationId xmlns:p14="http://schemas.microsoft.com/office/powerpoint/2010/main" val="144266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ABFA8-14EE-4DA6-A743-EBC38C685948}" type="datetimeFigureOut">
              <a:rPr lang="de-DE" smtClean="0"/>
              <a:t>30.01.2020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12E21D2-E010-482B-A0B0-62A3B5EA54D9}" type="slidenum">
              <a:rPr lang="de-DE" smtClean="0"/>
              <a:t>‹#›</a:t>
            </a:fld>
            <a:endParaRPr lang="de-DE"/>
          </a:p>
        </p:txBody>
      </p:sp>
    </p:spTree>
    <p:extLst>
      <p:ext uri="{BB962C8B-B14F-4D97-AF65-F5344CB8AC3E}">
        <p14:creationId xmlns:p14="http://schemas.microsoft.com/office/powerpoint/2010/main" val="161494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ABFA8-14EE-4DA6-A743-EBC38C685948}" type="datetimeFigureOut">
              <a:rPr lang="de-DE" smtClean="0"/>
              <a:t>30.01.2020</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E21D2-E010-482B-A0B0-62A3B5EA54D9}" type="slidenum">
              <a:rPr lang="de-DE" smtClean="0"/>
              <a:t>‹#›</a:t>
            </a:fld>
            <a:endParaRPr lang="de-DE"/>
          </a:p>
        </p:txBody>
      </p:sp>
    </p:spTree>
    <p:extLst>
      <p:ext uri="{BB962C8B-B14F-4D97-AF65-F5344CB8AC3E}">
        <p14:creationId xmlns:p14="http://schemas.microsoft.com/office/powerpoint/2010/main" val="881582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safe-frankfurt.de/research/research-projects/third-party-projects/digging-into-high-frequency-data.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3518D6-DDE7-4E90-A338-F1F28FDBF94B}"/>
              </a:ext>
            </a:extLst>
          </p:cNvPr>
          <p:cNvPicPr>
            <a:picLocks noChangeAspect="1"/>
          </p:cNvPicPr>
          <p:nvPr/>
        </p:nvPicPr>
        <p:blipFill rotWithShape="1">
          <a:blip r:embed="rId3"/>
          <a:srcRect b="5063"/>
          <a:stretch/>
        </p:blipFill>
        <p:spPr>
          <a:xfrm>
            <a:off x="20" y="10"/>
            <a:ext cx="12191980" cy="4571990"/>
          </a:xfrm>
          <a:prstGeom prst="rect">
            <a:avLst/>
          </a:prstGeom>
        </p:spPr>
      </p:pic>
      <p:sp>
        <p:nvSpPr>
          <p:cNvPr id="15" name="Rectangle 8">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433136" y="5091762"/>
            <a:ext cx="7834193" cy="1264588"/>
          </a:xfrm>
        </p:spPr>
        <p:txBody>
          <a:bodyPr anchor="ctr">
            <a:normAutofit/>
          </a:bodyPr>
          <a:lstStyle/>
          <a:p>
            <a:pPr algn="r"/>
            <a:r>
              <a:rPr lang="de-DE" sz="2400" dirty="0"/>
              <a:t>Digging into High-Frequency Data:  Present and Future Risks and Opportunities (Atlantis project)</a:t>
            </a:r>
            <a:br>
              <a:rPr lang="de-DE" sz="2400" dirty="0"/>
            </a:br>
            <a:r>
              <a:rPr lang="de-DE" sz="1800" dirty="0"/>
              <a:t>High-Level Overview of Project Outcomes</a:t>
            </a:r>
          </a:p>
        </p:txBody>
      </p:sp>
      <p:sp>
        <p:nvSpPr>
          <p:cNvPr id="3" name="Subtitle 2"/>
          <p:cNvSpPr>
            <a:spLocks noGrp="1"/>
          </p:cNvSpPr>
          <p:nvPr>
            <p:ph type="subTitle" idx="1"/>
          </p:nvPr>
        </p:nvSpPr>
        <p:spPr>
          <a:xfrm>
            <a:off x="8499107" y="5091763"/>
            <a:ext cx="2974207" cy="1264587"/>
          </a:xfrm>
        </p:spPr>
        <p:txBody>
          <a:bodyPr anchor="ctr">
            <a:normAutofit fontScale="70000" lnSpcReduction="20000"/>
          </a:bodyPr>
          <a:lstStyle/>
          <a:p>
            <a:endParaRPr lang="de-DE" sz="2000" dirty="0"/>
          </a:p>
          <a:p>
            <a:endParaRPr lang="de-DE" sz="2000" dirty="0"/>
          </a:p>
          <a:p>
            <a:r>
              <a:rPr lang="de-DE" sz="2000" dirty="0"/>
              <a:t>Round 4 Conference, Alexandria VA</a:t>
            </a:r>
          </a:p>
          <a:p>
            <a:r>
              <a:rPr lang="de-DE" sz="2000" dirty="0"/>
              <a:t>January 29-31, 2020</a:t>
            </a:r>
          </a:p>
          <a:p>
            <a:pPr algn="l"/>
            <a:endParaRPr lang="de-DE" sz="2000" dirty="0"/>
          </a:p>
          <a:p>
            <a:pPr algn="l"/>
            <a:endParaRPr lang="de-DE" sz="2000" dirty="0"/>
          </a:p>
        </p:txBody>
      </p:sp>
      <p:cxnSp>
        <p:nvCxnSpPr>
          <p:cNvPr id="16" name="Straight Connector 1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953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3C0F36-FB3C-4AB1-9052-638D845ED866}"/>
              </a:ext>
            </a:extLst>
          </p:cNvPr>
          <p:cNvSpPr>
            <a:spLocks noGrp="1"/>
          </p:cNvSpPr>
          <p:nvPr>
            <p:ph type="title"/>
          </p:nvPr>
        </p:nvSpPr>
        <p:spPr/>
        <p:txBody>
          <a:bodyPr/>
          <a:lstStyle/>
          <a:p>
            <a:r>
              <a:rPr lang="en-US" dirty="0"/>
              <a:t>Project Website</a:t>
            </a:r>
          </a:p>
        </p:txBody>
      </p:sp>
      <p:pic>
        <p:nvPicPr>
          <p:cNvPr id="13" name="Picture 12">
            <a:extLst>
              <a:ext uri="{FF2B5EF4-FFF2-40B4-BE49-F238E27FC236}">
                <a16:creationId xmlns:a16="http://schemas.microsoft.com/office/drawing/2014/main" id="{ABCFD87A-F63B-45F6-8BD2-7C4DA65C917D}"/>
              </a:ext>
            </a:extLst>
          </p:cNvPr>
          <p:cNvPicPr>
            <a:picLocks noChangeAspect="1"/>
          </p:cNvPicPr>
          <p:nvPr/>
        </p:nvPicPr>
        <p:blipFill rotWithShape="1">
          <a:blip r:embed="rId3"/>
          <a:srcRect l="14938" t="10081" r="15841" b="1838"/>
          <a:stretch/>
        </p:blipFill>
        <p:spPr>
          <a:xfrm>
            <a:off x="880947" y="1922964"/>
            <a:ext cx="7248069" cy="4154451"/>
          </a:xfrm>
          <a:prstGeom prst="rect">
            <a:avLst/>
          </a:prstGeom>
        </p:spPr>
      </p:pic>
      <p:sp>
        <p:nvSpPr>
          <p:cNvPr id="14" name="TextBox 13">
            <a:extLst>
              <a:ext uri="{FF2B5EF4-FFF2-40B4-BE49-F238E27FC236}">
                <a16:creationId xmlns:a16="http://schemas.microsoft.com/office/drawing/2014/main" id="{87992C89-9B43-4910-8789-29E2A8125972}"/>
              </a:ext>
            </a:extLst>
          </p:cNvPr>
          <p:cNvSpPr txBox="1"/>
          <p:nvPr/>
        </p:nvSpPr>
        <p:spPr>
          <a:xfrm>
            <a:off x="880947" y="1331950"/>
            <a:ext cx="10660565" cy="369332"/>
          </a:xfrm>
          <a:prstGeom prst="rect">
            <a:avLst/>
          </a:prstGeom>
          <a:noFill/>
        </p:spPr>
        <p:txBody>
          <a:bodyPr wrap="square" rtlCol="0">
            <a:spAutoFit/>
          </a:bodyPr>
          <a:lstStyle/>
          <a:p>
            <a:r>
              <a:rPr lang="en-US" dirty="0">
                <a:hlinkClick r:id="rId4"/>
              </a:rPr>
              <a:t>https://safe-frankfurt.de/research/research-projects/third-party-projects/digging-into-high-frequency-data.html</a:t>
            </a:r>
            <a:endParaRPr lang="en-US" dirty="0"/>
          </a:p>
        </p:txBody>
      </p:sp>
      <p:pic>
        <p:nvPicPr>
          <p:cNvPr id="16" name="Picture 15" descr="A picture containing crossword, text, black, white&#10;&#10;Description automatically generated">
            <a:extLst>
              <a:ext uri="{FF2B5EF4-FFF2-40B4-BE49-F238E27FC236}">
                <a16:creationId xmlns:a16="http://schemas.microsoft.com/office/drawing/2014/main" id="{2D362D93-67B7-47F2-88BB-7E26B0971A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1392" y="3027705"/>
            <a:ext cx="2117022" cy="2117022"/>
          </a:xfrm>
          <a:prstGeom prst="rect">
            <a:avLst/>
          </a:prstGeom>
        </p:spPr>
      </p:pic>
    </p:spTree>
    <p:extLst>
      <p:ext uri="{BB962C8B-B14F-4D97-AF65-F5344CB8AC3E}">
        <p14:creationId xmlns:p14="http://schemas.microsoft.com/office/powerpoint/2010/main" val="350988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44B9-4C15-45A5-B17A-942C052C1D82}"/>
              </a:ext>
            </a:extLst>
          </p:cNvPr>
          <p:cNvSpPr>
            <a:spLocks noGrp="1"/>
          </p:cNvSpPr>
          <p:nvPr>
            <p:ph type="title"/>
          </p:nvPr>
        </p:nvSpPr>
        <p:spPr/>
        <p:txBody>
          <a:bodyPr/>
          <a:lstStyle/>
          <a:p>
            <a:r>
              <a:rPr lang="de-DE" dirty="0"/>
              <a:t>Evolution of Stock Exchange</a:t>
            </a:r>
            <a:endParaRPr lang="en-US" dirty="0"/>
          </a:p>
        </p:txBody>
      </p:sp>
      <p:pic>
        <p:nvPicPr>
          <p:cNvPr id="5" name="Picture 3" descr="NYSE 1873">
            <a:extLst>
              <a:ext uri="{FF2B5EF4-FFF2-40B4-BE49-F238E27FC236}">
                <a16:creationId xmlns:a16="http://schemas.microsoft.com/office/drawing/2014/main" id="{A68C9345-F186-4EA9-8C36-315448B2B7BC}"/>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47909" y="1936238"/>
            <a:ext cx="3523962" cy="2663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FAF43D52-47EE-43CE-A34B-AE91CBC32001}"/>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289373" y="1936238"/>
            <a:ext cx="3180393" cy="2663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8" name="Picture 7" descr="A large room&#10;&#10;Description automatically generated">
            <a:extLst>
              <a:ext uri="{FF2B5EF4-FFF2-40B4-BE49-F238E27FC236}">
                <a16:creationId xmlns:a16="http://schemas.microsoft.com/office/drawing/2014/main" id="{062A3421-D408-471E-BA3F-238C6F091C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7268" y="1936238"/>
            <a:ext cx="3665034" cy="2663194"/>
          </a:xfrm>
          <a:prstGeom prst="rect">
            <a:avLst/>
          </a:prstGeom>
        </p:spPr>
      </p:pic>
      <p:sp>
        <p:nvSpPr>
          <p:cNvPr id="3" name="TextBox 2">
            <a:extLst>
              <a:ext uri="{FF2B5EF4-FFF2-40B4-BE49-F238E27FC236}">
                <a16:creationId xmlns:a16="http://schemas.microsoft.com/office/drawing/2014/main" id="{F53A3960-7645-4ABA-A91F-4B2BDF479FA5}"/>
              </a:ext>
            </a:extLst>
          </p:cNvPr>
          <p:cNvSpPr txBox="1"/>
          <p:nvPr/>
        </p:nvSpPr>
        <p:spPr>
          <a:xfrm>
            <a:off x="1428078" y="4754880"/>
            <a:ext cx="1563624" cy="369332"/>
          </a:xfrm>
          <a:prstGeom prst="rect">
            <a:avLst/>
          </a:prstGeom>
          <a:noFill/>
        </p:spPr>
        <p:txBody>
          <a:bodyPr wrap="square" rtlCol="0">
            <a:spAutoFit/>
          </a:bodyPr>
          <a:lstStyle/>
          <a:p>
            <a:r>
              <a:rPr lang="de-DE" dirty="0"/>
              <a:t>19th Century</a:t>
            </a:r>
            <a:endParaRPr lang="en-US" dirty="0"/>
          </a:p>
        </p:txBody>
      </p:sp>
      <p:sp>
        <p:nvSpPr>
          <p:cNvPr id="12" name="TextBox 11">
            <a:extLst>
              <a:ext uri="{FF2B5EF4-FFF2-40B4-BE49-F238E27FC236}">
                <a16:creationId xmlns:a16="http://schemas.microsoft.com/office/drawing/2014/main" id="{4E4AD7A4-FA8B-46CC-A925-89DF83015F91}"/>
              </a:ext>
            </a:extLst>
          </p:cNvPr>
          <p:cNvSpPr txBox="1"/>
          <p:nvPr/>
        </p:nvSpPr>
        <p:spPr>
          <a:xfrm>
            <a:off x="4885147" y="4754880"/>
            <a:ext cx="1988844" cy="369332"/>
          </a:xfrm>
          <a:prstGeom prst="rect">
            <a:avLst/>
          </a:prstGeom>
          <a:noFill/>
        </p:spPr>
        <p:txBody>
          <a:bodyPr wrap="square" rtlCol="0">
            <a:spAutoFit/>
          </a:bodyPr>
          <a:lstStyle/>
          <a:p>
            <a:r>
              <a:rPr lang="de-DE" dirty="0"/>
              <a:t>(Late) 20th Century</a:t>
            </a:r>
            <a:endParaRPr lang="en-US" dirty="0"/>
          </a:p>
        </p:txBody>
      </p:sp>
      <p:sp>
        <p:nvSpPr>
          <p:cNvPr id="13" name="TextBox 12">
            <a:extLst>
              <a:ext uri="{FF2B5EF4-FFF2-40B4-BE49-F238E27FC236}">
                <a16:creationId xmlns:a16="http://schemas.microsoft.com/office/drawing/2014/main" id="{A4BD9A7C-1CF1-4437-AE96-5ED271278C7B}"/>
              </a:ext>
            </a:extLst>
          </p:cNvPr>
          <p:cNvSpPr txBox="1"/>
          <p:nvPr/>
        </p:nvSpPr>
        <p:spPr>
          <a:xfrm>
            <a:off x="9209590" y="4718304"/>
            <a:ext cx="820389" cy="369332"/>
          </a:xfrm>
          <a:prstGeom prst="rect">
            <a:avLst/>
          </a:prstGeom>
          <a:noFill/>
        </p:spPr>
        <p:txBody>
          <a:bodyPr wrap="square" rtlCol="0">
            <a:spAutoFit/>
          </a:bodyPr>
          <a:lstStyle/>
          <a:p>
            <a:r>
              <a:rPr lang="de-DE" dirty="0"/>
              <a:t>Today</a:t>
            </a:r>
            <a:endParaRPr lang="en-US" dirty="0"/>
          </a:p>
        </p:txBody>
      </p:sp>
      <p:sp>
        <p:nvSpPr>
          <p:cNvPr id="4" name="Arrow: Right 3">
            <a:extLst>
              <a:ext uri="{FF2B5EF4-FFF2-40B4-BE49-F238E27FC236}">
                <a16:creationId xmlns:a16="http://schemas.microsoft.com/office/drawing/2014/main" id="{9004783D-8E81-43D8-8C57-B2DC15282EE2}"/>
              </a:ext>
            </a:extLst>
          </p:cNvPr>
          <p:cNvSpPr/>
          <p:nvPr/>
        </p:nvSpPr>
        <p:spPr>
          <a:xfrm>
            <a:off x="838200" y="5087636"/>
            <a:ext cx="10192512" cy="1399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Increased Automation</a:t>
            </a:r>
          </a:p>
        </p:txBody>
      </p:sp>
    </p:spTree>
    <p:extLst>
      <p:ext uri="{BB962C8B-B14F-4D97-AF65-F5344CB8AC3E}">
        <p14:creationId xmlns:p14="http://schemas.microsoft.com/office/powerpoint/2010/main" val="283200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44B9-4C15-45A5-B17A-942C052C1D82}"/>
              </a:ext>
            </a:extLst>
          </p:cNvPr>
          <p:cNvSpPr>
            <a:spLocks noGrp="1"/>
          </p:cNvSpPr>
          <p:nvPr>
            <p:ph type="title"/>
          </p:nvPr>
        </p:nvSpPr>
        <p:spPr/>
        <p:txBody>
          <a:bodyPr/>
          <a:lstStyle/>
          <a:p>
            <a:r>
              <a:rPr lang="de-DE" dirty="0"/>
              <a:t>Investments in Speed</a:t>
            </a:r>
            <a:endParaRPr lang="en-US" dirty="0"/>
          </a:p>
        </p:txBody>
      </p:sp>
      <p:pic>
        <p:nvPicPr>
          <p:cNvPr id="14" name="Picture 13" descr="A picture containing game&#10;&#10;Description automatically generated">
            <a:extLst>
              <a:ext uri="{FF2B5EF4-FFF2-40B4-BE49-F238E27FC236}">
                <a16:creationId xmlns:a16="http://schemas.microsoft.com/office/drawing/2014/main" id="{948F1BF8-7C45-4E46-904B-8378FE9F9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365" y="4307901"/>
            <a:ext cx="4491485" cy="2026878"/>
          </a:xfrm>
          <a:prstGeom prst="rect">
            <a:avLst/>
          </a:prstGeom>
        </p:spPr>
      </p:pic>
      <p:sp>
        <p:nvSpPr>
          <p:cNvPr id="15" name="TextBox 14">
            <a:extLst>
              <a:ext uri="{FF2B5EF4-FFF2-40B4-BE49-F238E27FC236}">
                <a16:creationId xmlns:a16="http://schemas.microsoft.com/office/drawing/2014/main" id="{180274BC-AA88-4F16-B282-AECE758C22F9}"/>
              </a:ext>
            </a:extLst>
          </p:cNvPr>
          <p:cNvSpPr txBox="1"/>
          <p:nvPr/>
        </p:nvSpPr>
        <p:spPr>
          <a:xfrm>
            <a:off x="1054547" y="6334779"/>
            <a:ext cx="4638303" cy="307777"/>
          </a:xfrm>
          <a:prstGeom prst="rect">
            <a:avLst/>
          </a:prstGeom>
          <a:noFill/>
        </p:spPr>
        <p:txBody>
          <a:bodyPr wrap="square" rtlCol="0">
            <a:spAutoFit/>
          </a:bodyPr>
          <a:lstStyle/>
          <a:p>
            <a:pPr algn="ctr"/>
            <a:r>
              <a:rPr lang="en-US" sz="1400" dirty="0"/>
              <a:t>2010: Spread Networks’ cable: 3 milliseconds faster!</a:t>
            </a:r>
          </a:p>
        </p:txBody>
      </p:sp>
      <p:pic>
        <p:nvPicPr>
          <p:cNvPr id="16" name="Picture 15">
            <a:extLst>
              <a:ext uri="{FF2B5EF4-FFF2-40B4-BE49-F238E27FC236}">
                <a16:creationId xmlns:a16="http://schemas.microsoft.com/office/drawing/2014/main" id="{98CC6D6B-380C-4820-8DAC-DC76DBAA0769}"/>
              </a:ext>
            </a:extLst>
          </p:cNvPr>
          <p:cNvPicPr>
            <a:picLocks noChangeAspect="1"/>
          </p:cNvPicPr>
          <p:nvPr/>
        </p:nvPicPr>
        <p:blipFill>
          <a:blip r:embed="rId4"/>
          <a:stretch>
            <a:fillRect/>
          </a:stretch>
        </p:blipFill>
        <p:spPr>
          <a:xfrm>
            <a:off x="6711697" y="4307901"/>
            <a:ext cx="4248052" cy="2039393"/>
          </a:xfrm>
          <a:prstGeom prst="rect">
            <a:avLst/>
          </a:prstGeom>
        </p:spPr>
      </p:pic>
      <p:sp>
        <p:nvSpPr>
          <p:cNvPr id="17" name="TextBox 16">
            <a:extLst>
              <a:ext uri="{FF2B5EF4-FFF2-40B4-BE49-F238E27FC236}">
                <a16:creationId xmlns:a16="http://schemas.microsoft.com/office/drawing/2014/main" id="{7ABA8C80-AE8D-40D6-AECA-930A6281D3B9}"/>
              </a:ext>
            </a:extLst>
          </p:cNvPr>
          <p:cNvSpPr txBox="1"/>
          <p:nvPr/>
        </p:nvSpPr>
        <p:spPr>
          <a:xfrm>
            <a:off x="6583681" y="6334778"/>
            <a:ext cx="4638303" cy="307777"/>
          </a:xfrm>
          <a:prstGeom prst="rect">
            <a:avLst/>
          </a:prstGeom>
          <a:noFill/>
        </p:spPr>
        <p:txBody>
          <a:bodyPr wrap="square" rtlCol="0">
            <a:spAutoFit/>
          </a:bodyPr>
          <a:lstStyle/>
          <a:p>
            <a:pPr algn="ctr"/>
            <a:r>
              <a:rPr lang="en-US" sz="1400" dirty="0"/>
              <a:t>Microwave Networks. Source: </a:t>
            </a:r>
            <a:r>
              <a:rPr lang="en-US" sz="1400" dirty="0" err="1"/>
              <a:t>Shkilko</a:t>
            </a:r>
            <a:r>
              <a:rPr lang="en-US" sz="1400" dirty="0"/>
              <a:t> and Sokolov (2019)</a:t>
            </a:r>
          </a:p>
        </p:txBody>
      </p:sp>
      <p:pic>
        <p:nvPicPr>
          <p:cNvPr id="11" name="Picture 10" descr="A picture containing photo, indoor, table, sitting&#10;&#10;Description automatically generated">
            <a:extLst>
              <a:ext uri="{FF2B5EF4-FFF2-40B4-BE49-F238E27FC236}">
                <a16:creationId xmlns:a16="http://schemas.microsoft.com/office/drawing/2014/main" id="{15E94E28-000E-4884-AC2B-C1B23D2D07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1365" y="1570607"/>
            <a:ext cx="4418076" cy="2247993"/>
          </a:xfrm>
          <a:prstGeom prst="rect">
            <a:avLst/>
          </a:prstGeom>
        </p:spPr>
      </p:pic>
      <p:pic>
        <p:nvPicPr>
          <p:cNvPr id="13" name="Picture 12" descr="A picture containing text, map&#10;&#10;Description automatically generated">
            <a:extLst>
              <a:ext uri="{FF2B5EF4-FFF2-40B4-BE49-F238E27FC236}">
                <a16:creationId xmlns:a16="http://schemas.microsoft.com/office/drawing/2014/main" id="{7E19782E-2A4A-4683-8CF6-65C02832D7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1697" y="1626843"/>
            <a:ext cx="4248052" cy="2135523"/>
          </a:xfrm>
          <a:prstGeom prst="rect">
            <a:avLst/>
          </a:prstGeom>
        </p:spPr>
      </p:pic>
      <p:sp>
        <p:nvSpPr>
          <p:cNvPr id="19" name="TextBox 18">
            <a:extLst>
              <a:ext uri="{FF2B5EF4-FFF2-40B4-BE49-F238E27FC236}">
                <a16:creationId xmlns:a16="http://schemas.microsoft.com/office/drawing/2014/main" id="{82D923B8-B2C4-4428-9060-2A0C96164BCC}"/>
              </a:ext>
            </a:extLst>
          </p:cNvPr>
          <p:cNvSpPr txBox="1"/>
          <p:nvPr/>
        </p:nvSpPr>
        <p:spPr>
          <a:xfrm>
            <a:off x="2179504" y="3784681"/>
            <a:ext cx="2241572" cy="307777"/>
          </a:xfrm>
          <a:prstGeom prst="rect">
            <a:avLst/>
          </a:prstGeom>
          <a:noFill/>
        </p:spPr>
        <p:txBody>
          <a:bodyPr wrap="square" rtlCol="0">
            <a:spAutoFit/>
          </a:bodyPr>
          <a:lstStyle/>
          <a:p>
            <a:r>
              <a:rPr lang="en-US" sz="1400" dirty="0"/>
              <a:t>1840s: US Telegraph System</a:t>
            </a:r>
          </a:p>
        </p:txBody>
      </p:sp>
      <p:sp>
        <p:nvSpPr>
          <p:cNvPr id="20" name="TextBox 19">
            <a:extLst>
              <a:ext uri="{FF2B5EF4-FFF2-40B4-BE49-F238E27FC236}">
                <a16:creationId xmlns:a16="http://schemas.microsoft.com/office/drawing/2014/main" id="{5DB569A7-70B5-4ABF-B2AA-0FADEC1E2D14}"/>
              </a:ext>
            </a:extLst>
          </p:cNvPr>
          <p:cNvSpPr txBox="1"/>
          <p:nvPr/>
        </p:nvSpPr>
        <p:spPr>
          <a:xfrm>
            <a:off x="7586261" y="3775614"/>
            <a:ext cx="2498924" cy="307777"/>
          </a:xfrm>
          <a:prstGeom prst="rect">
            <a:avLst/>
          </a:prstGeom>
          <a:noFill/>
        </p:spPr>
        <p:txBody>
          <a:bodyPr wrap="square" rtlCol="0">
            <a:spAutoFit/>
          </a:bodyPr>
          <a:lstStyle/>
          <a:p>
            <a:r>
              <a:rPr lang="en-US" sz="1400" dirty="0"/>
              <a:t>1866: First transatlantic cable</a:t>
            </a:r>
          </a:p>
        </p:txBody>
      </p:sp>
    </p:spTree>
    <p:extLst>
      <p:ext uri="{BB962C8B-B14F-4D97-AF65-F5344CB8AC3E}">
        <p14:creationId xmlns:p14="http://schemas.microsoft.com/office/powerpoint/2010/main" val="109260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2177-0517-416C-9341-DD26F323AE24}"/>
              </a:ext>
            </a:extLst>
          </p:cNvPr>
          <p:cNvSpPr>
            <a:spLocks noGrp="1"/>
          </p:cNvSpPr>
          <p:nvPr>
            <p:ph type="title"/>
          </p:nvPr>
        </p:nvSpPr>
        <p:spPr/>
        <p:txBody>
          <a:bodyPr/>
          <a:lstStyle/>
          <a:p>
            <a:r>
              <a:rPr lang="en-US" dirty="0"/>
              <a:t>Market Fragmentation</a:t>
            </a:r>
          </a:p>
        </p:txBody>
      </p:sp>
      <p:pic>
        <p:nvPicPr>
          <p:cNvPr id="5" name="Content Placeholder 4">
            <a:extLst>
              <a:ext uri="{FF2B5EF4-FFF2-40B4-BE49-F238E27FC236}">
                <a16:creationId xmlns:a16="http://schemas.microsoft.com/office/drawing/2014/main" id="{A77C13A7-76F1-440F-9117-8394567597AD}"/>
              </a:ext>
            </a:extLst>
          </p:cNvPr>
          <p:cNvPicPr>
            <a:picLocks noGrp="1" noChangeAspect="1"/>
          </p:cNvPicPr>
          <p:nvPr>
            <p:ph sz="half" idx="1"/>
          </p:nvPr>
        </p:nvPicPr>
        <p:blipFill>
          <a:blip r:embed="rId3"/>
          <a:stretch>
            <a:fillRect/>
          </a:stretch>
        </p:blipFill>
        <p:spPr>
          <a:xfrm>
            <a:off x="838200" y="2227641"/>
            <a:ext cx="5181600" cy="3547305"/>
          </a:xfrm>
          <a:prstGeom prst="rect">
            <a:avLst/>
          </a:prstGeom>
        </p:spPr>
      </p:pic>
      <p:sp>
        <p:nvSpPr>
          <p:cNvPr id="4" name="Content Placeholder 3">
            <a:extLst>
              <a:ext uri="{FF2B5EF4-FFF2-40B4-BE49-F238E27FC236}">
                <a16:creationId xmlns:a16="http://schemas.microsoft.com/office/drawing/2014/main" id="{61C0475E-2191-4821-95C8-E0ACE0C9D839}"/>
              </a:ext>
            </a:extLst>
          </p:cNvPr>
          <p:cNvSpPr>
            <a:spLocks noGrp="1"/>
          </p:cNvSpPr>
          <p:nvPr>
            <p:ph sz="half" idx="2"/>
          </p:nvPr>
        </p:nvSpPr>
        <p:spPr/>
        <p:txBody>
          <a:bodyPr/>
          <a:lstStyle/>
          <a:p>
            <a:pPr marL="0" indent="0">
              <a:buNone/>
            </a:pPr>
            <a:r>
              <a:rPr lang="en-US" dirty="0"/>
              <a:t>Increased competition among trading venues</a:t>
            </a:r>
          </a:p>
          <a:p>
            <a:pPr marL="512763" lvl="1" indent="-284163"/>
            <a:r>
              <a:rPr lang="en-US" dirty="0"/>
              <a:t>Downward pressure on explicit trading fees and costs</a:t>
            </a:r>
          </a:p>
          <a:p>
            <a:pPr marL="512763" lvl="1" indent="-284163"/>
            <a:r>
              <a:rPr lang="en-US" dirty="0"/>
              <a:t>Fragmentation potentially affects the quality of the price discovery process negatively</a:t>
            </a:r>
          </a:p>
          <a:p>
            <a:pPr marL="512763" lvl="1" indent="-284163"/>
            <a:r>
              <a:rPr lang="en-US" dirty="0"/>
              <a:t>Lit versus dark fragmentation</a:t>
            </a:r>
          </a:p>
          <a:p>
            <a:pPr lvl="1"/>
            <a:endParaRPr lang="en-US" dirty="0"/>
          </a:p>
        </p:txBody>
      </p:sp>
      <p:sp>
        <p:nvSpPr>
          <p:cNvPr id="6" name="TextBox 5">
            <a:extLst>
              <a:ext uri="{FF2B5EF4-FFF2-40B4-BE49-F238E27FC236}">
                <a16:creationId xmlns:a16="http://schemas.microsoft.com/office/drawing/2014/main" id="{533942FA-3143-4F3C-A652-176EDF491F15}"/>
              </a:ext>
            </a:extLst>
          </p:cNvPr>
          <p:cNvSpPr txBox="1"/>
          <p:nvPr/>
        </p:nvSpPr>
        <p:spPr>
          <a:xfrm>
            <a:off x="1382751" y="5852957"/>
            <a:ext cx="3612995" cy="646331"/>
          </a:xfrm>
          <a:prstGeom prst="rect">
            <a:avLst/>
          </a:prstGeom>
          <a:noFill/>
        </p:spPr>
        <p:txBody>
          <a:bodyPr wrap="square" rtlCol="0">
            <a:spAutoFit/>
          </a:bodyPr>
          <a:lstStyle/>
          <a:p>
            <a:r>
              <a:rPr lang="en-US" dirty="0"/>
              <a:t>S&amp;P 500 Stocks Fragmentation</a:t>
            </a:r>
          </a:p>
          <a:p>
            <a:r>
              <a:rPr lang="en-US" dirty="0"/>
              <a:t>Source: Fidessa</a:t>
            </a:r>
          </a:p>
        </p:txBody>
      </p:sp>
    </p:spTree>
    <p:extLst>
      <p:ext uri="{BB962C8B-B14F-4D97-AF65-F5344CB8AC3E}">
        <p14:creationId xmlns:p14="http://schemas.microsoft.com/office/powerpoint/2010/main" val="294414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Emergence of High-Frequency Traders (HFT)</a:t>
            </a:r>
          </a:p>
        </p:txBody>
      </p:sp>
      <p:sp>
        <p:nvSpPr>
          <p:cNvPr id="7" name="Content Placeholder 6"/>
          <p:cNvSpPr>
            <a:spLocks noGrp="1"/>
          </p:cNvSpPr>
          <p:nvPr>
            <p:ph sz="half" idx="1"/>
          </p:nvPr>
        </p:nvSpPr>
        <p:spPr>
          <a:xfrm>
            <a:off x="838199" y="1825625"/>
            <a:ext cx="9758083" cy="4351338"/>
          </a:xfrm>
        </p:spPr>
        <p:txBody>
          <a:bodyPr>
            <a:normAutofit fontScale="85000" lnSpcReduction="20000"/>
          </a:bodyPr>
          <a:lstStyle/>
          <a:p>
            <a:r>
              <a:rPr lang="en-GB" dirty="0"/>
              <a:t>Algorithmic traders (highly sophisticated algorithms)</a:t>
            </a:r>
          </a:p>
          <a:p>
            <a:r>
              <a:rPr lang="en-GB" dirty="0"/>
              <a:t>Arbitrageurs (exploit differences in the price across different markets)</a:t>
            </a:r>
          </a:p>
          <a:p>
            <a:r>
              <a:rPr lang="en-GB" dirty="0"/>
              <a:t>High speeds to explore inefficiencies </a:t>
            </a:r>
          </a:p>
          <a:p>
            <a:r>
              <a:rPr lang="en-GB" dirty="0"/>
              <a:t>High turnover rates</a:t>
            </a:r>
          </a:p>
          <a:p>
            <a:r>
              <a:rPr lang="en-GB" dirty="0"/>
              <a:t>Short-term investment horizons</a:t>
            </a:r>
          </a:p>
          <a:p>
            <a:r>
              <a:rPr lang="en-GB" dirty="0"/>
              <a:t>Carry no inventory over night</a:t>
            </a:r>
          </a:p>
          <a:p>
            <a:pPr lvl="1"/>
            <a:r>
              <a:rPr lang="en-GB" dirty="0"/>
              <a:t>No risk exposure</a:t>
            </a:r>
          </a:p>
          <a:p>
            <a:pPr lvl="1"/>
            <a:r>
              <a:rPr lang="en-GB" dirty="0"/>
              <a:t>No capital to absorb risk</a:t>
            </a:r>
          </a:p>
          <a:p>
            <a:r>
              <a:rPr lang="en-GB" dirty="0"/>
              <a:t>Co-location</a:t>
            </a:r>
          </a:p>
          <a:p>
            <a:r>
              <a:rPr lang="en-GB" dirty="0"/>
              <a:t>High order-to-trade ratios</a:t>
            </a:r>
          </a:p>
          <a:p>
            <a:r>
              <a:rPr lang="en-GB" dirty="0"/>
              <a:t>Leverage high-frequency financial data and electronic trading tools</a:t>
            </a:r>
          </a:p>
        </p:txBody>
      </p:sp>
    </p:spTree>
    <p:extLst>
      <p:ext uri="{BB962C8B-B14F-4D97-AF65-F5344CB8AC3E}">
        <p14:creationId xmlns:p14="http://schemas.microsoft.com/office/powerpoint/2010/main" val="343814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ADFA6508-8DC4-4D75-BC88-3C92CD1C3344}"/>
              </a:ext>
            </a:extLst>
          </p:cNvPr>
          <p:cNvSpPr>
            <a:spLocks noGrp="1"/>
          </p:cNvSpPr>
          <p:nvPr>
            <p:ph sz="half" idx="2"/>
          </p:nvPr>
        </p:nvSpPr>
        <p:spPr/>
        <p:txBody>
          <a:bodyPr>
            <a:normAutofit fontScale="70000" lnSpcReduction="20000"/>
          </a:bodyPr>
          <a:lstStyle/>
          <a:p>
            <a:pPr marL="0" indent="0" algn="just">
              <a:buNone/>
            </a:pPr>
            <a:r>
              <a:rPr lang="en-US" dirty="0">
                <a:solidFill>
                  <a:srgbClr val="00B050"/>
                </a:solidFill>
                <a:latin typeface="Arial Narrow" pitchFamily="34" charset="0"/>
                <a:cs typeface="Arial" charset="0"/>
              </a:rPr>
              <a:t>Technology has dramatically improved the efficiency of our trading markets. Rather than putting the individual investor at a disadvantage, high-frequency trading cuts costs significantly for everyone. Individual investors are the ultimate beneficiaries when their pension funds and mutual funds can transact large volumes of trades anonymously with great speed and at lower cost.</a:t>
            </a:r>
          </a:p>
          <a:p>
            <a:pPr marL="0" indent="0" algn="r">
              <a:buNone/>
            </a:pPr>
            <a:r>
              <a:rPr lang="en-US" dirty="0">
                <a:latin typeface="Arial Narrow" pitchFamily="34" charset="0"/>
                <a:cs typeface="Arial" charset="0"/>
              </a:rPr>
              <a:t>- Burton Malkiel, Princeton University</a:t>
            </a:r>
            <a:endParaRPr lang="en-GB" dirty="0">
              <a:latin typeface="Arial Narrow" pitchFamily="34" charset="0"/>
              <a:cs typeface="Arial" charset="0"/>
            </a:endParaRPr>
          </a:p>
          <a:p>
            <a:pPr marL="0" indent="0">
              <a:buNone/>
            </a:pPr>
            <a:endParaRPr lang="en-US" dirty="0"/>
          </a:p>
          <a:p>
            <a:pPr marL="0" indent="0" algn="just">
              <a:buNone/>
            </a:pPr>
            <a:r>
              <a:rPr lang="en-US" dirty="0">
                <a:solidFill>
                  <a:srgbClr val="FF0000"/>
                </a:solidFill>
                <a:latin typeface="Arial Narrow" pitchFamily="34" charset="0"/>
                <a:cs typeface="Arial" charset="0"/>
              </a:rPr>
              <a:t>The real question is, assuming that flash trading improved “price discovery,” does the information produced lead to better resource allocations, e.g. improve the allocation of capital to one industry or another, to one firm or another?</a:t>
            </a:r>
          </a:p>
          <a:p>
            <a:pPr algn="r">
              <a:buFontTx/>
              <a:buChar char="-"/>
            </a:pPr>
            <a:r>
              <a:rPr lang="en-GB" dirty="0">
                <a:solidFill>
                  <a:srgbClr val="000000"/>
                </a:solidFill>
                <a:latin typeface="Arial Narrow" pitchFamily="34" charset="0"/>
                <a:cs typeface="Arial" charset="0"/>
              </a:rPr>
              <a:t>Joseph Stiglitz, Nobel Laureate</a:t>
            </a:r>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BBFF44B9-4C15-45A5-B17A-942C052C1D82}"/>
              </a:ext>
            </a:extLst>
          </p:cNvPr>
          <p:cNvSpPr>
            <a:spLocks noGrp="1"/>
          </p:cNvSpPr>
          <p:nvPr>
            <p:ph type="title"/>
          </p:nvPr>
        </p:nvSpPr>
        <p:spPr/>
        <p:txBody>
          <a:bodyPr/>
          <a:lstStyle/>
          <a:p>
            <a:r>
              <a:rPr lang="de-DE" dirty="0"/>
              <a:t>High-Frequency Trading (HFT)</a:t>
            </a:r>
            <a:endParaRPr lang="en-US" dirty="0"/>
          </a:p>
        </p:txBody>
      </p:sp>
      <p:pic>
        <p:nvPicPr>
          <p:cNvPr id="23" name="Content Placeholder 4">
            <a:extLst>
              <a:ext uri="{FF2B5EF4-FFF2-40B4-BE49-F238E27FC236}">
                <a16:creationId xmlns:a16="http://schemas.microsoft.com/office/drawing/2014/main" id="{D95C6010-D96C-4792-8FEC-E445A67871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57" y="2355335"/>
            <a:ext cx="4385622" cy="2652712"/>
          </a:xfrm>
          <a:prstGeom prst="rect">
            <a:avLst/>
          </a:prstGeom>
        </p:spPr>
      </p:pic>
      <p:sp>
        <p:nvSpPr>
          <p:cNvPr id="24" name="TextBox 23">
            <a:extLst>
              <a:ext uri="{FF2B5EF4-FFF2-40B4-BE49-F238E27FC236}">
                <a16:creationId xmlns:a16="http://schemas.microsoft.com/office/drawing/2014/main" id="{F0A980A5-3EC6-4F59-AE53-6E7FBB64C25B}"/>
              </a:ext>
            </a:extLst>
          </p:cNvPr>
          <p:cNvSpPr txBox="1"/>
          <p:nvPr/>
        </p:nvSpPr>
        <p:spPr>
          <a:xfrm>
            <a:off x="1619181" y="1838345"/>
            <a:ext cx="2909454" cy="369332"/>
          </a:xfrm>
          <a:prstGeom prst="rect">
            <a:avLst/>
          </a:prstGeom>
          <a:noFill/>
        </p:spPr>
        <p:txBody>
          <a:bodyPr wrap="square" rtlCol="0">
            <a:spAutoFit/>
          </a:bodyPr>
          <a:lstStyle/>
          <a:p>
            <a:pPr algn="ctr"/>
            <a:r>
              <a:rPr lang="en-GB" i="1" dirty="0">
                <a:solidFill>
                  <a:srgbClr val="000000"/>
                </a:solidFill>
                <a:latin typeface="Arial Narrow" pitchFamily="34" charset="0"/>
                <a:cs typeface="Arial" charset="0"/>
              </a:rPr>
              <a:t>Flash Crash of May 6</a:t>
            </a:r>
            <a:r>
              <a:rPr lang="en-GB" i="1" baseline="30000" dirty="0">
                <a:solidFill>
                  <a:srgbClr val="000000"/>
                </a:solidFill>
                <a:latin typeface="Arial Narrow" pitchFamily="34" charset="0"/>
                <a:cs typeface="Arial" charset="0"/>
              </a:rPr>
              <a:t>th</a:t>
            </a:r>
            <a:r>
              <a:rPr lang="en-GB" i="1" dirty="0">
                <a:solidFill>
                  <a:srgbClr val="000000"/>
                </a:solidFill>
                <a:latin typeface="Arial Narrow" pitchFamily="34" charset="0"/>
                <a:cs typeface="Arial" charset="0"/>
              </a:rPr>
              <a:t> 2010</a:t>
            </a:r>
            <a:endParaRPr lang="de-DE" dirty="0"/>
          </a:p>
        </p:txBody>
      </p:sp>
      <p:sp>
        <p:nvSpPr>
          <p:cNvPr id="27" name="Rectangle 26">
            <a:extLst>
              <a:ext uri="{FF2B5EF4-FFF2-40B4-BE49-F238E27FC236}">
                <a16:creationId xmlns:a16="http://schemas.microsoft.com/office/drawing/2014/main" id="{D197C515-1767-4286-9E78-5E35C23C9A89}"/>
              </a:ext>
            </a:extLst>
          </p:cNvPr>
          <p:cNvSpPr/>
          <p:nvPr/>
        </p:nvSpPr>
        <p:spPr>
          <a:xfrm>
            <a:off x="716280" y="5155705"/>
            <a:ext cx="4715256" cy="1477328"/>
          </a:xfrm>
          <a:prstGeom prst="rect">
            <a:avLst/>
          </a:prstGeom>
        </p:spPr>
        <p:txBody>
          <a:bodyPr wrap="square">
            <a:spAutoFit/>
          </a:bodyPr>
          <a:lstStyle/>
          <a:p>
            <a:pPr algn="just"/>
            <a:r>
              <a:rPr lang="en-GB" dirty="0">
                <a:solidFill>
                  <a:srgbClr val="000000"/>
                </a:solidFill>
                <a:latin typeface="Arial Narrow" pitchFamily="34" charset="0"/>
                <a:cs typeface="Arial" charset="0"/>
              </a:rPr>
              <a:t>The impact of the regulatory and technology barriers is demonstrated by the fact that it took the CFTC and SEC </a:t>
            </a:r>
            <a:r>
              <a:rPr lang="en-GB" dirty="0">
                <a:solidFill>
                  <a:srgbClr val="FF0000"/>
                </a:solidFill>
                <a:latin typeface="Arial Narrow" pitchFamily="34" charset="0"/>
                <a:cs typeface="Arial" charset="0"/>
              </a:rPr>
              <a:t>five months of intense work</a:t>
            </a:r>
            <a:r>
              <a:rPr lang="en-GB" dirty="0">
                <a:solidFill>
                  <a:srgbClr val="000000"/>
                </a:solidFill>
                <a:latin typeface="Arial Narrow" pitchFamily="34" charset="0"/>
                <a:cs typeface="Arial" charset="0"/>
              </a:rPr>
              <a:t> to figure out what happened over a few minutes on May 6</a:t>
            </a:r>
            <a:r>
              <a:rPr lang="en-GB" baseline="30000" dirty="0">
                <a:solidFill>
                  <a:srgbClr val="000000"/>
                </a:solidFill>
                <a:latin typeface="Arial Narrow" pitchFamily="34" charset="0"/>
                <a:cs typeface="Arial" charset="0"/>
              </a:rPr>
              <a:t>th</a:t>
            </a:r>
            <a:r>
              <a:rPr lang="en-GB" dirty="0">
                <a:solidFill>
                  <a:srgbClr val="000000"/>
                </a:solidFill>
                <a:latin typeface="Arial Narrow" pitchFamily="34" charset="0"/>
                <a:cs typeface="Arial" charset="0"/>
              </a:rPr>
              <a:t>.</a:t>
            </a:r>
          </a:p>
          <a:p>
            <a:pPr algn="r"/>
            <a:r>
              <a:rPr lang="en-GB" dirty="0">
                <a:solidFill>
                  <a:srgbClr val="000000"/>
                </a:solidFill>
                <a:latin typeface="Arial Narrow" pitchFamily="34" charset="0"/>
                <a:cs typeface="Arial" charset="0"/>
              </a:rPr>
              <a:t>– Sen. Carl Lewin</a:t>
            </a:r>
          </a:p>
        </p:txBody>
      </p:sp>
    </p:spTree>
    <p:extLst>
      <p:ext uri="{BB962C8B-B14F-4D97-AF65-F5344CB8AC3E}">
        <p14:creationId xmlns:p14="http://schemas.microsoft.com/office/powerpoint/2010/main" val="872819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Objective One: Data infrastructure</a:t>
            </a:r>
          </a:p>
        </p:txBody>
      </p:sp>
      <p:sp>
        <p:nvSpPr>
          <p:cNvPr id="7" name="Content Placeholder 6"/>
          <p:cNvSpPr>
            <a:spLocks noGrp="1"/>
          </p:cNvSpPr>
          <p:nvPr>
            <p:ph sz="half" idx="1"/>
          </p:nvPr>
        </p:nvSpPr>
        <p:spPr/>
        <p:txBody>
          <a:bodyPr/>
          <a:lstStyle/>
          <a:p>
            <a:pPr marL="0" indent="0">
              <a:buNone/>
            </a:pPr>
            <a:r>
              <a:rPr lang="en-GB" dirty="0"/>
              <a:t>WP 1.1: Data collection and build-up of order book</a:t>
            </a:r>
          </a:p>
          <a:p>
            <a:pPr lvl="1"/>
            <a:r>
              <a:rPr lang="en-GB" dirty="0"/>
              <a:t>Several Exchanges</a:t>
            </a:r>
          </a:p>
          <a:p>
            <a:pPr lvl="1"/>
            <a:r>
              <a:rPr lang="en-GB" dirty="0"/>
              <a:t>Disparate Trading Rules</a:t>
            </a:r>
          </a:p>
          <a:p>
            <a:pPr lvl="1"/>
            <a:r>
              <a:rPr lang="en-GB" dirty="0"/>
              <a:t>Timestamp Asynchronicity</a:t>
            </a:r>
          </a:p>
          <a:p>
            <a:pPr marL="0" indent="0">
              <a:buNone/>
            </a:pPr>
            <a:r>
              <a:rPr lang="en-GB" dirty="0"/>
              <a:t>WP 1.2: Complexity and Dimensionality Reduction</a:t>
            </a:r>
          </a:p>
          <a:p>
            <a:pPr lvl="1"/>
            <a:r>
              <a:rPr lang="en-GB" dirty="0"/>
              <a:t>Standardized measures of market performance</a:t>
            </a:r>
          </a:p>
        </p:txBody>
      </p:sp>
      <p:grpSp>
        <p:nvGrpSpPr>
          <p:cNvPr id="64" name="Group 63"/>
          <p:cNvGrpSpPr/>
          <p:nvPr/>
        </p:nvGrpSpPr>
        <p:grpSpPr>
          <a:xfrm>
            <a:off x="6019800" y="1925998"/>
            <a:ext cx="5666509" cy="4150591"/>
            <a:chOff x="6019800" y="2168237"/>
            <a:chExt cx="5534891" cy="4150591"/>
          </a:xfrm>
        </p:grpSpPr>
        <p:grpSp>
          <p:nvGrpSpPr>
            <p:cNvPr id="36" name="Group 35"/>
            <p:cNvGrpSpPr/>
            <p:nvPr/>
          </p:nvGrpSpPr>
          <p:grpSpPr>
            <a:xfrm>
              <a:off x="6019800" y="2168237"/>
              <a:ext cx="5534891" cy="4150591"/>
              <a:chOff x="1537853" y="2382982"/>
              <a:chExt cx="7211292" cy="3808710"/>
            </a:xfrm>
          </p:grpSpPr>
          <p:sp>
            <p:nvSpPr>
              <p:cNvPr id="37" name="Rounded Rectangle 36"/>
              <p:cNvSpPr/>
              <p:nvPr/>
            </p:nvSpPr>
            <p:spPr>
              <a:xfrm>
                <a:off x="1537855" y="2382982"/>
                <a:ext cx="1641763" cy="692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Exchange </a:t>
                </a:r>
                <a:r>
                  <a:rPr lang="de-DE" dirty="0" err="1"/>
                  <a:t>One</a:t>
                </a:r>
                <a:endParaRPr lang="de-DE" dirty="0"/>
              </a:p>
            </p:txBody>
          </p:sp>
          <p:sp>
            <p:nvSpPr>
              <p:cNvPr id="38" name="Rounded Rectangle 37"/>
              <p:cNvSpPr/>
              <p:nvPr/>
            </p:nvSpPr>
            <p:spPr>
              <a:xfrm>
                <a:off x="1537854" y="3335265"/>
                <a:ext cx="1641763" cy="692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Exchange </a:t>
                </a:r>
                <a:r>
                  <a:rPr lang="de-DE" dirty="0" err="1"/>
                  <a:t>Two</a:t>
                </a:r>
                <a:endParaRPr lang="de-DE" dirty="0"/>
              </a:p>
            </p:txBody>
          </p:sp>
          <p:sp>
            <p:nvSpPr>
              <p:cNvPr id="39" name="Rounded Rectangle 38"/>
              <p:cNvSpPr/>
              <p:nvPr/>
            </p:nvSpPr>
            <p:spPr>
              <a:xfrm>
                <a:off x="1537854" y="4287549"/>
                <a:ext cx="1641763" cy="692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Exchange </a:t>
                </a:r>
                <a:r>
                  <a:rPr lang="de-DE" dirty="0" err="1"/>
                  <a:t>Three</a:t>
                </a:r>
                <a:endParaRPr lang="de-DE" dirty="0"/>
              </a:p>
            </p:txBody>
          </p:sp>
          <p:sp>
            <p:nvSpPr>
              <p:cNvPr id="40" name="Rounded Rectangle 39"/>
              <p:cNvSpPr/>
              <p:nvPr/>
            </p:nvSpPr>
            <p:spPr>
              <a:xfrm>
                <a:off x="4308764" y="3394364"/>
                <a:ext cx="1898072" cy="713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Order Books</a:t>
                </a:r>
              </a:p>
            </p:txBody>
          </p:sp>
          <p:cxnSp>
            <p:nvCxnSpPr>
              <p:cNvPr id="41" name="Curved Connector 40"/>
              <p:cNvCxnSpPr>
                <a:stCxn id="37" idx="3"/>
                <a:endCxn id="40" idx="0"/>
              </p:cNvCxnSpPr>
              <p:nvPr/>
            </p:nvCxnSpPr>
            <p:spPr>
              <a:xfrm>
                <a:off x="3179618" y="2729346"/>
                <a:ext cx="2078182" cy="665018"/>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38" idx="3"/>
                <a:endCxn id="40" idx="1"/>
              </p:cNvCxnSpPr>
              <p:nvPr/>
            </p:nvCxnSpPr>
            <p:spPr>
              <a:xfrm>
                <a:off x="3179617" y="3681629"/>
                <a:ext cx="1129147" cy="6949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9" idx="3"/>
                <a:endCxn id="40" idx="2"/>
              </p:cNvCxnSpPr>
              <p:nvPr/>
            </p:nvCxnSpPr>
            <p:spPr>
              <a:xfrm flipV="1">
                <a:off x="3179617" y="4107873"/>
                <a:ext cx="2078183" cy="526040"/>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6996545" y="2382983"/>
                <a:ext cx="1752600" cy="346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Bid-Ask Spread</a:t>
                </a:r>
              </a:p>
            </p:txBody>
          </p:sp>
          <p:sp>
            <p:nvSpPr>
              <p:cNvPr id="45" name="Rounded Rectangle 44"/>
              <p:cNvSpPr/>
              <p:nvPr/>
            </p:nvSpPr>
            <p:spPr>
              <a:xfrm>
                <a:off x="6996545" y="2815936"/>
                <a:ext cx="1752600" cy="346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err="1"/>
                  <a:t>Depth</a:t>
                </a:r>
                <a:endParaRPr lang="de-DE" sz="1400" dirty="0"/>
              </a:p>
            </p:txBody>
          </p:sp>
          <p:sp>
            <p:nvSpPr>
              <p:cNvPr id="46" name="Rounded Rectangle 45"/>
              <p:cNvSpPr/>
              <p:nvPr/>
            </p:nvSpPr>
            <p:spPr>
              <a:xfrm>
                <a:off x="6996545" y="3248460"/>
                <a:ext cx="1752600" cy="346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err="1"/>
                  <a:t>Volumes</a:t>
                </a:r>
                <a:endParaRPr lang="de-DE" sz="1400" dirty="0"/>
              </a:p>
            </p:txBody>
          </p:sp>
          <p:sp>
            <p:nvSpPr>
              <p:cNvPr id="47" name="Rounded Rectangle 46"/>
              <p:cNvSpPr/>
              <p:nvPr/>
            </p:nvSpPr>
            <p:spPr>
              <a:xfrm>
                <a:off x="6996545" y="3680984"/>
                <a:ext cx="1752600" cy="346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Trades</a:t>
                </a:r>
              </a:p>
            </p:txBody>
          </p:sp>
          <p:sp>
            <p:nvSpPr>
              <p:cNvPr id="48" name="Rounded Rectangle 47"/>
              <p:cNvSpPr/>
              <p:nvPr/>
            </p:nvSpPr>
            <p:spPr>
              <a:xfrm>
                <a:off x="6996545" y="4114367"/>
                <a:ext cx="1752600" cy="346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Price Impact</a:t>
                </a:r>
              </a:p>
            </p:txBody>
          </p:sp>
          <p:sp>
            <p:nvSpPr>
              <p:cNvPr id="49" name="Rounded Rectangle 48"/>
              <p:cNvSpPr/>
              <p:nvPr/>
            </p:nvSpPr>
            <p:spPr>
              <a:xfrm>
                <a:off x="6996545" y="4980276"/>
                <a:ext cx="1752600" cy="346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Autocorrelation</a:t>
                </a:r>
              </a:p>
            </p:txBody>
          </p:sp>
          <p:sp>
            <p:nvSpPr>
              <p:cNvPr id="50" name="Rounded Rectangle 49"/>
              <p:cNvSpPr/>
              <p:nvPr/>
            </p:nvSpPr>
            <p:spPr>
              <a:xfrm>
                <a:off x="6996545" y="5412802"/>
                <a:ext cx="1752600" cy="346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Volatility</a:t>
                </a:r>
              </a:p>
            </p:txBody>
          </p:sp>
          <p:sp>
            <p:nvSpPr>
              <p:cNvPr id="51" name="Rounded Rectangle 50"/>
              <p:cNvSpPr/>
              <p:nvPr/>
            </p:nvSpPr>
            <p:spPr>
              <a:xfrm>
                <a:off x="1537853" y="5239833"/>
                <a:ext cx="1641763" cy="692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Exchange </a:t>
                </a:r>
                <a:r>
                  <a:rPr lang="de-DE" dirty="0" err="1"/>
                  <a:t>Four</a:t>
                </a:r>
                <a:endParaRPr lang="de-DE" dirty="0"/>
              </a:p>
            </p:txBody>
          </p:sp>
          <p:cxnSp>
            <p:nvCxnSpPr>
              <p:cNvPr id="52" name="Curved Connector 51"/>
              <p:cNvCxnSpPr>
                <a:stCxn id="51" idx="3"/>
                <a:endCxn id="40" idx="2"/>
              </p:cNvCxnSpPr>
              <p:nvPr/>
            </p:nvCxnSpPr>
            <p:spPr>
              <a:xfrm flipV="1">
                <a:off x="3179616" y="4107873"/>
                <a:ext cx="2078184" cy="1478324"/>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6996545" y="5845328"/>
                <a:ext cx="1752600" cy="346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a:t>
                </a:r>
              </a:p>
            </p:txBody>
          </p:sp>
          <p:cxnSp>
            <p:nvCxnSpPr>
              <p:cNvPr id="54" name="Curved Connector 53"/>
              <p:cNvCxnSpPr>
                <a:stCxn id="40" idx="3"/>
                <a:endCxn id="44" idx="1"/>
              </p:cNvCxnSpPr>
              <p:nvPr/>
            </p:nvCxnSpPr>
            <p:spPr>
              <a:xfrm flipV="1">
                <a:off x="6206836" y="2556165"/>
                <a:ext cx="789709" cy="1194954"/>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40" idx="3"/>
                <a:endCxn id="45" idx="1"/>
              </p:cNvCxnSpPr>
              <p:nvPr/>
            </p:nvCxnSpPr>
            <p:spPr>
              <a:xfrm flipV="1">
                <a:off x="6206836" y="2989118"/>
                <a:ext cx="789709" cy="762001"/>
              </a:xfrm>
              <a:prstGeom prst="curved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Curved Connector 55"/>
              <p:cNvCxnSpPr>
                <a:stCxn id="40" idx="3"/>
                <a:endCxn id="46" idx="1"/>
              </p:cNvCxnSpPr>
              <p:nvPr/>
            </p:nvCxnSpPr>
            <p:spPr>
              <a:xfrm flipV="1">
                <a:off x="6206836" y="3421642"/>
                <a:ext cx="789709" cy="329477"/>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40" idx="3"/>
                <a:endCxn id="47" idx="1"/>
              </p:cNvCxnSpPr>
              <p:nvPr/>
            </p:nvCxnSpPr>
            <p:spPr>
              <a:xfrm>
                <a:off x="6206836" y="3751119"/>
                <a:ext cx="789709" cy="103047"/>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40" idx="3"/>
                <a:endCxn id="48" idx="1"/>
              </p:cNvCxnSpPr>
              <p:nvPr/>
            </p:nvCxnSpPr>
            <p:spPr>
              <a:xfrm>
                <a:off x="6206836" y="3751119"/>
                <a:ext cx="789709" cy="53643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40" idx="3"/>
              </p:cNvCxnSpPr>
              <p:nvPr/>
            </p:nvCxnSpPr>
            <p:spPr>
              <a:xfrm>
                <a:off x="6206836" y="3751119"/>
                <a:ext cx="789709" cy="969813"/>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40" idx="3"/>
                <a:endCxn id="49" idx="1"/>
              </p:cNvCxnSpPr>
              <p:nvPr/>
            </p:nvCxnSpPr>
            <p:spPr>
              <a:xfrm>
                <a:off x="6206835" y="3751119"/>
                <a:ext cx="789710" cy="140234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40" idx="3"/>
                <a:endCxn id="50" idx="1"/>
              </p:cNvCxnSpPr>
              <p:nvPr/>
            </p:nvCxnSpPr>
            <p:spPr>
              <a:xfrm>
                <a:off x="6206836" y="3751119"/>
                <a:ext cx="789709" cy="183486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40" idx="3"/>
                <a:endCxn id="53" idx="1"/>
              </p:cNvCxnSpPr>
              <p:nvPr/>
            </p:nvCxnSpPr>
            <p:spPr>
              <a:xfrm>
                <a:off x="6206836" y="3751119"/>
                <a:ext cx="789709" cy="2267391"/>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63" name="Rounded Rectangle 62"/>
            <p:cNvSpPr/>
            <p:nvPr/>
          </p:nvSpPr>
          <p:spPr>
            <a:xfrm>
              <a:off x="10209516" y="4541349"/>
              <a:ext cx="1345175" cy="346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err="1"/>
                <a:t>Imbalance</a:t>
              </a:r>
              <a:endParaRPr lang="de-DE" sz="1400" dirty="0"/>
            </a:p>
          </p:txBody>
        </p:sp>
      </p:grpSp>
    </p:spTree>
    <p:extLst>
      <p:ext uri="{BB962C8B-B14F-4D97-AF65-F5344CB8AC3E}">
        <p14:creationId xmlns:p14="http://schemas.microsoft.com/office/powerpoint/2010/main" val="129464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 Two: Micro Perspective</a:t>
            </a:r>
            <a:endParaRPr lang="de-DE" dirty="0"/>
          </a:p>
        </p:txBody>
      </p:sp>
      <p:sp>
        <p:nvSpPr>
          <p:cNvPr id="3" name="Content Placeholder 2"/>
          <p:cNvSpPr>
            <a:spLocks noGrp="1"/>
          </p:cNvSpPr>
          <p:nvPr>
            <p:ph sz="half" idx="1"/>
          </p:nvPr>
        </p:nvSpPr>
        <p:spPr/>
        <p:txBody>
          <a:bodyPr>
            <a:normAutofit lnSpcReduction="10000"/>
          </a:bodyPr>
          <a:lstStyle/>
          <a:p>
            <a:pPr marL="0" indent="0">
              <a:buNone/>
            </a:pPr>
            <a:r>
              <a:rPr lang="en-GB" dirty="0"/>
              <a:t>WP 2.1: Effect of HFT on traditional aspects of market quality</a:t>
            </a:r>
          </a:p>
          <a:p>
            <a:pPr lvl="1"/>
            <a:r>
              <a:rPr lang="en-GB" dirty="0"/>
              <a:t>Liquidity and Price Efficiency</a:t>
            </a:r>
          </a:p>
          <a:p>
            <a:pPr lvl="1"/>
            <a:r>
              <a:rPr lang="en-GB" dirty="0"/>
              <a:t>Interactions between cash and derivatives markets</a:t>
            </a:r>
          </a:p>
          <a:p>
            <a:pPr marL="0" indent="0">
              <a:buNone/>
            </a:pPr>
            <a:r>
              <a:rPr lang="en-GB" dirty="0"/>
              <a:t>WP 2.2: Financial Architecture of the Markets</a:t>
            </a:r>
          </a:p>
          <a:p>
            <a:pPr lvl="1"/>
            <a:r>
              <a:rPr lang="en-GB" dirty="0"/>
              <a:t>Designated market-makers</a:t>
            </a:r>
          </a:p>
          <a:p>
            <a:pPr lvl="1"/>
            <a:r>
              <a:rPr lang="en-GB" dirty="0"/>
              <a:t>How to integrate fragmented markets?</a:t>
            </a:r>
          </a:p>
          <a:p>
            <a:pPr lvl="1"/>
            <a:endParaRPr lang="de-DE" dirty="0"/>
          </a:p>
        </p:txBody>
      </p:sp>
      <p:sp>
        <p:nvSpPr>
          <p:cNvPr id="4" name="Content Placeholder 3"/>
          <p:cNvSpPr>
            <a:spLocks noGrp="1"/>
          </p:cNvSpPr>
          <p:nvPr>
            <p:ph sz="half" idx="2"/>
          </p:nvPr>
        </p:nvSpPr>
        <p:spPr/>
        <p:txBody>
          <a:bodyPr>
            <a:normAutofit lnSpcReduction="10000"/>
          </a:bodyPr>
          <a:lstStyle/>
          <a:p>
            <a:pPr marL="125413" lvl="1" indent="0">
              <a:buNone/>
            </a:pPr>
            <a:r>
              <a:rPr lang="en-GB" sz="2800" dirty="0"/>
              <a:t>Select (Working) Papers:</a:t>
            </a:r>
          </a:p>
          <a:p>
            <a:pPr marL="360363" lvl="1" indent="-234950"/>
            <a:r>
              <a:rPr lang="en-GB" dirty="0"/>
              <a:t>Liquidity Commonality and HFT</a:t>
            </a:r>
          </a:p>
          <a:p>
            <a:pPr marL="360363" lvl="1" indent="-234950"/>
            <a:r>
              <a:rPr lang="en-GB" dirty="0"/>
              <a:t>Are HFTs Informed?</a:t>
            </a:r>
          </a:p>
          <a:p>
            <a:pPr marL="360363" lvl="1" indent="-234950"/>
            <a:r>
              <a:rPr lang="en-GB" dirty="0"/>
              <a:t>Effect of HFT on hedging performance of options market makers</a:t>
            </a:r>
          </a:p>
          <a:p>
            <a:pPr marL="360363" lvl="1" indent="-234950"/>
            <a:r>
              <a:rPr lang="en-GB" dirty="0"/>
              <a:t>Paying for Market Liquidity: Competition and Incentives</a:t>
            </a:r>
          </a:p>
          <a:p>
            <a:pPr marL="360363" lvl="1" indent="-234950"/>
            <a:r>
              <a:rPr lang="en-US" dirty="0"/>
              <a:t>A Tale of Two Cities: Inter-Market Latency, Market Integration, and Market Quality</a:t>
            </a:r>
            <a:endParaRPr lang="en-GB" dirty="0"/>
          </a:p>
          <a:p>
            <a:pPr marL="125413" lvl="1" indent="0">
              <a:buNone/>
            </a:pPr>
            <a:endParaRPr lang="en-GB" dirty="0"/>
          </a:p>
          <a:p>
            <a:pPr marL="0" indent="0">
              <a:buNone/>
            </a:pPr>
            <a:endParaRPr lang="en-GB" b="1" dirty="0"/>
          </a:p>
        </p:txBody>
      </p:sp>
    </p:spTree>
    <p:extLst>
      <p:ext uri="{BB962C8B-B14F-4D97-AF65-F5344CB8AC3E}">
        <p14:creationId xmlns:p14="http://schemas.microsoft.com/office/powerpoint/2010/main" val="185075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 Three: Macro Perspective</a:t>
            </a:r>
            <a:endParaRPr lang="de-DE" dirty="0"/>
          </a:p>
        </p:txBody>
      </p:sp>
      <p:sp>
        <p:nvSpPr>
          <p:cNvPr id="3" name="Content Placeholder 2"/>
          <p:cNvSpPr>
            <a:spLocks noGrp="1"/>
          </p:cNvSpPr>
          <p:nvPr>
            <p:ph sz="half" idx="1"/>
          </p:nvPr>
        </p:nvSpPr>
        <p:spPr/>
        <p:txBody>
          <a:bodyPr/>
          <a:lstStyle/>
          <a:p>
            <a:pPr marL="0" indent="0">
              <a:buNone/>
            </a:pPr>
            <a:r>
              <a:rPr lang="en-GB" dirty="0"/>
              <a:t>WP 3.1: Role of HFT as arbitrageurs</a:t>
            </a:r>
          </a:p>
          <a:p>
            <a:pPr lvl="1"/>
            <a:r>
              <a:rPr lang="en-GB" dirty="0"/>
              <a:t>Liquidity shock spill over across markets</a:t>
            </a:r>
          </a:p>
          <a:p>
            <a:pPr lvl="1"/>
            <a:r>
              <a:rPr lang="en-GB" dirty="0"/>
              <a:t>Contrarian trading by HFTs during stressed periods</a:t>
            </a:r>
          </a:p>
          <a:p>
            <a:pPr lvl="1"/>
            <a:r>
              <a:rPr lang="en-GB" dirty="0"/>
              <a:t>Arbitrage activity across the cash and derivatives market</a:t>
            </a:r>
            <a:endParaRPr lang="de-DE" dirty="0"/>
          </a:p>
        </p:txBody>
      </p:sp>
      <p:sp>
        <p:nvSpPr>
          <p:cNvPr id="4" name="Content Placeholder 3"/>
          <p:cNvSpPr>
            <a:spLocks noGrp="1"/>
          </p:cNvSpPr>
          <p:nvPr>
            <p:ph sz="half" idx="2"/>
          </p:nvPr>
        </p:nvSpPr>
        <p:spPr/>
        <p:txBody>
          <a:bodyPr/>
          <a:lstStyle/>
          <a:p>
            <a:pPr marL="0" indent="0">
              <a:buNone/>
            </a:pPr>
            <a:r>
              <a:rPr lang="en-GB" dirty="0"/>
              <a:t>Select (Working) Papers:</a:t>
            </a:r>
          </a:p>
          <a:p>
            <a:pPr marL="360363" indent="-360363"/>
            <a:r>
              <a:rPr lang="en-US" sz="2400" dirty="0"/>
              <a:t>Liquidity Provision: Normal Times vs Crashes</a:t>
            </a:r>
          </a:p>
          <a:p>
            <a:pPr marL="360363" indent="-360363"/>
            <a:r>
              <a:rPr lang="en-US" sz="2400" dirty="0"/>
              <a:t>High-Frequency Trading During Flash Crashes</a:t>
            </a:r>
          </a:p>
          <a:p>
            <a:pPr marL="360363" indent="-360363"/>
            <a:r>
              <a:rPr lang="en-US" sz="2400" dirty="0"/>
              <a:t>Measuring Limit Order Book Resilience in Fragmented Markets</a:t>
            </a:r>
            <a:endParaRPr lang="de-DE" sz="2400" dirty="0"/>
          </a:p>
        </p:txBody>
      </p:sp>
    </p:spTree>
    <p:extLst>
      <p:ext uri="{BB962C8B-B14F-4D97-AF65-F5344CB8AC3E}">
        <p14:creationId xmlns:p14="http://schemas.microsoft.com/office/powerpoint/2010/main" val="3493081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6691</TotalTime>
  <Words>1815</Words>
  <Application>Microsoft Office PowerPoint</Application>
  <PresentationFormat>Widescreen</PresentationFormat>
  <Paragraphs>150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Calibri Light</vt:lpstr>
      <vt:lpstr>Tw Cen MT</vt:lpstr>
      <vt:lpstr>Office Theme</vt:lpstr>
      <vt:lpstr>Digging into High-Frequency Data:  Present and Future Risks and Opportunities (Atlantis project) High-Level Overview of Project Outcomes</vt:lpstr>
      <vt:lpstr>Evolution of Stock Exchange</vt:lpstr>
      <vt:lpstr>Investments in Speed</vt:lpstr>
      <vt:lpstr>Market Fragmentation</vt:lpstr>
      <vt:lpstr>Emergence of High-Frequency Traders (HFT)</vt:lpstr>
      <vt:lpstr>High-Frequency Trading (HFT)</vt:lpstr>
      <vt:lpstr>Objective One: Data infrastructure</vt:lpstr>
      <vt:lpstr>Objective Two: Micro Perspective</vt:lpstr>
      <vt:lpstr>Objective Three: Macro Perspective</vt:lpstr>
      <vt:lpstr>Project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Digging into High-Frequency Data:  Present and Future Risks and Opportunities (Atlantis project) High-Level Overview of Project Outcomes</dc:title>
  <dc:creator>Mila Sherman</dc:creator>
  <cp:lastModifiedBy>Mila Sherman</cp:lastModifiedBy>
  <cp:revision>22</cp:revision>
  <dcterms:created xsi:type="dcterms:W3CDTF">2020-01-16T16:06:56Z</dcterms:created>
  <dcterms:modified xsi:type="dcterms:W3CDTF">2020-01-31T02:38:08Z</dcterms:modified>
</cp:coreProperties>
</file>