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3" r:id="rId2"/>
    <p:sldMasterId id="2147483654" r:id="rId3"/>
    <p:sldMasterId id="2147483655" r:id="rId4"/>
    <p:sldMasterId id="2147483656" r:id="rId5"/>
    <p:sldMasterId id="2147483657" r:id="rId6"/>
    <p:sldMasterId id="2147483658" r:id="rId7"/>
    <p:sldMasterId id="2147483659" r:id="rId8"/>
    <p:sldMasterId id="2147483660" r:id="rId9"/>
    <p:sldMasterId id="2147483661" r:id="rId10"/>
    <p:sldMasterId id="2147483662" r:id="rId11"/>
    <p:sldMasterId id="2147483663" r:id="rId12"/>
    <p:sldMasterId id="2147483664" r:id="rId13"/>
    <p:sldMasterId id="2147483665" r:id="rId14"/>
  </p:sldMasterIdLst>
  <p:notesMasterIdLst>
    <p:notesMasterId r:id="rId41"/>
  </p:notesMasterIdLst>
  <p:sldIdLst>
    <p:sldId id="354" r:id="rId15"/>
    <p:sldId id="352" r:id="rId16"/>
    <p:sldId id="314" r:id="rId17"/>
    <p:sldId id="335" r:id="rId18"/>
    <p:sldId id="336" r:id="rId19"/>
    <p:sldId id="338" r:id="rId20"/>
    <p:sldId id="312" r:id="rId21"/>
    <p:sldId id="284" r:id="rId22"/>
    <p:sldId id="353" r:id="rId23"/>
    <p:sldId id="313" r:id="rId24"/>
    <p:sldId id="282" r:id="rId25"/>
    <p:sldId id="319" r:id="rId26"/>
    <p:sldId id="320" r:id="rId27"/>
    <p:sldId id="326" r:id="rId28"/>
    <p:sldId id="327" r:id="rId29"/>
    <p:sldId id="294" r:id="rId30"/>
    <p:sldId id="330" r:id="rId31"/>
    <p:sldId id="324" r:id="rId32"/>
    <p:sldId id="308" r:id="rId33"/>
    <p:sldId id="292" r:id="rId34"/>
    <p:sldId id="309" r:id="rId35"/>
    <p:sldId id="344" r:id="rId36"/>
    <p:sldId id="345" r:id="rId37"/>
    <p:sldId id="305" r:id="rId38"/>
    <p:sldId id="306" r:id="rId39"/>
    <p:sldId id="311" r:id="rId40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4" d="100"/>
          <a:sy n="54" d="100"/>
        </p:scale>
        <p:origin x="-954" y="-63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93278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637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85961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90645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8111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50680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3790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2723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6888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744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089831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38465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2655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44925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830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77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9791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5453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45065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35291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29634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316169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3120613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838935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8960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48848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28504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5662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8882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053764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752600"/>
            <a:ext cx="5156200" cy="7745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752600"/>
            <a:ext cx="5156200" cy="7745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41130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13824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9509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099978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586621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2848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545216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259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9258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9258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2253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583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39867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9268012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9128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0207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55140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92682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7170436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6258358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1824295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7709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93387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6521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71294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2345150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4324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8303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3175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78607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192900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205952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809377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28288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8373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6036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4372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81468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2688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3455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82880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4636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6916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8708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2543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56805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8472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0931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1491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6970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5134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58249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1135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6122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6068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7093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0112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55487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0856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7264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728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1523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29359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03741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15378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6058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9002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53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0144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945007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2726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9087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6312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3843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356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76356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964449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8654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0107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3750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7696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52789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959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7687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5146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0787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688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25693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55892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5261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0362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5927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4159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526422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81974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0961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982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9410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173602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8309306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834420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581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0175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169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4054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174130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2905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57427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1069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9928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209470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65174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1055851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05166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70000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297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2057761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6802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176607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3292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3106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56055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103129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845110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117795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8750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9721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752600"/>
            <a:ext cx="10464800" cy="774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36600" indent="-571500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81100" indent="-571500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25600" indent="-571500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70100" indent="-571500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14600" indent="-571500" algn="l" rtl="0" eaLnBrk="0" fontAlgn="base" hangingPunct="0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71800" indent="-571500" algn="l" rtl="0" fontAlgn="base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0" indent="-571500" algn="l" rtl="0" fontAlgn="base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86200" indent="-571500" algn="l" rtl="0" fontAlgn="base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43400" indent="-571500" algn="l" rtl="0" fontAlgn="base">
        <a:spcBef>
          <a:spcPts val="2400"/>
        </a:spcBef>
        <a:spcAft>
          <a:spcPct val="0"/>
        </a:spcAft>
        <a:buClr>
          <a:srgbClr val="FFFFFF"/>
        </a:buClr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Shared/Randy-Unencrypted/powerpoint%20files%20recovered/acc%20Lancet%20%20draft%20abstract%20mummy%20presentation/Figure%204a%20still%20and%20movie%20for%20RCT%20for%20talk.ppt_media/Kagamil%20386381.4%20of%2075%20slices%20best%20to%20give%20Lancet%20-3.mov" TargetMode="External"/><Relationship Id="rId1" Type="http://schemas.microsoft.com/office/2007/relationships/media" Target="file://localhost/Users/Shared/Randy-Unencrypted/powerpoint%20files%20recovered/acc%20Lancet%20%20draft%20abstract%20mummy%20presentation/Figure%204a%20still%20and%20movie%20for%20RCT%20for%20talk.ppt_media/Kagamil%20386381.4%20of%2075%20slices%20best%20to%20give%20Lancet%20-3.mov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hyperlink" Target="file:///\\localhost\Users\gregorythomas\Documents\My%20Documents\gregthomas\Documents\My%20Pictures\logos%20for%20Lancet\institute%20of%20restoration%20Abu%20Kiar%20logo" TargetMode="External"/><Relationship Id="rId18" Type="http://schemas.openxmlformats.org/officeDocument/2006/relationships/image" Target="../media/image31.jpeg"/><Relationship Id="rId26" Type="http://schemas.openxmlformats.org/officeDocument/2006/relationships/image" Target="../media/image3.png"/><Relationship Id="rId3" Type="http://schemas.openxmlformats.org/officeDocument/2006/relationships/image" Target="../media/image17.jpeg"/><Relationship Id="rId21" Type="http://schemas.openxmlformats.org/officeDocument/2006/relationships/image" Target="../media/image34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2" Type="http://schemas.openxmlformats.org/officeDocument/2006/relationships/image" Target="../media/image16.pn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24" Type="http://schemas.openxmlformats.org/officeDocument/2006/relationships/image" Target="../media/image37.jpeg"/><Relationship Id="rId5" Type="http://schemas.openxmlformats.org/officeDocument/2006/relationships/image" Target="../media/image19.jpeg"/><Relationship Id="rId15" Type="http://schemas.openxmlformats.org/officeDocument/2006/relationships/image" Target="../media/image28.png"/><Relationship Id="rId23" Type="http://schemas.openxmlformats.org/officeDocument/2006/relationships/image" Target="../media/image36.jpeg"/><Relationship Id="rId10" Type="http://schemas.openxmlformats.org/officeDocument/2006/relationships/image" Target="../media/image24.jpeg"/><Relationship Id="rId19" Type="http://schemas.openxmlformats.org/officeDocument/2006/relationships/image" Target="../media/image32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7.png"/><Relationship Id="rId22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2252663"/>
            <a:ext cx="13004800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r>
              <a:rPr lang="en-US" sz="5400" kern="0" smtClean="0">
                <a:latin typeface="Arial"/>
                <a:ea typeface="Calibri"/>
                <a:cs typeface="Calibri"/>
              </a:rPr>
              <a:t>The IMPACT Study</a:t>
            </a:r>
            <a:br>
              <a:rPr lang="en-US" sz="5400" kern="0" smtClean="0">
                <a:latin typeface="Arial"/>
                <a:ea typeface="Calibri"/>
                <a:cs typeface="Calibri"/>
              </a:rPr>
            </a:br>
            <a:r>
              <a:rPr lang="en-US" sz="5400" kern="0" smtClean="0">
                <a:latin typeface="Arial"/>
                <a:ea typeface="Calibri"/>
                <a:cs typeface="Calibri"/>
              </a:rPr>
              <a:t>How old is atherosclerosis? </a:t>
            </a:r>
            <a:r>
              <a:rPr lang="en-US" sz="4800" kern="0" smtClean="0">
                <a:latin typeface="Arial"/>
              </a:rPr>
              <a:t/>
            </a:r>
            <a:br>
              <a:rPr lang="en-US" sz="4800" kern="0" smtClean="0">
                <a:latin typeface="Arial"/>
              </a:rPr>
            </a:br>
            <a:endParaRPr lang="en-US" sz="4800" kern="0" dirty="0">
              <a:latin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951038" y="5051425"/>
            <a:ext cx="9102725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266700" indent="0" algn="ctr">
              <a:buFont typeface="Gill Sans" charset="0"/>
              <a:buNone/>
            </a:pPr>
            <a:endParaRPr lang="en-US" sz="4400" b="1" kern="0" smtClean="0"/>
          </a:p>
          <a:p>
            <a:pPr marL="266700" indent="0" algn="ctr">
              <a:buFont typeface="Gill Sans" charset="0"/>
              <a:buNone/>
            </a:pPr>
            <a:r>
              <a:rPr lang="en-US" sz="4400" b="1" kern="0" smtClean="0">
                <a:solidFill>
                  <a:srgbClr val="FFFF00"/>
                </a:solidFill>
              </a:rPr>
              <a:t>Randall C. Thompson</a:t>
            </a:r>
            <a:r>
              <a:rPr lang="en-US" sz="4400" kern="0" smtClean="0">
                <a:solidFill>
                  <a:srgbClr val="FFFF00"/>
                </a:solidFill>
              </a:rPr>
              <a:t>, MD</a:t>
            </a:r>
            <a:endParaRPr lang="en-US" kern="0" smtClean="0">
              <a:solidFill>
                <a:srgbClr val="FFFF00"/>
              </a:solidFill>
            </a:endParaRPr>
          </a:p>
          <a:p>
            <a:pPr marL="266700" indent="0" algn="ctr">
              <a:buFont typeface="Gill Sans" charset="0"/>
              <a:buNone/>
            </a:pPr>
            <a:r>
              <a:rPr lang="en-US" sz="3200" i="1" kern="0" smtClean="0"/>
              <a:t>Professor of Medicine</a:t>
            </a:r>
          </a:p>
          <a:p>
            <a:pPr marL="266700" indent="0" algn="ctr">
              <a:buFont typeface="Gill Sans" charset="0"/>
              <a:buNone/>
            </a:pPr>
            <a:r>
              <a:rPr lang="en-US" sz="3200" i="1" kern="0" smtClean="0"/>
              <a:t>University of Missouri – Kansas City</a:t>
            </a:r>
          </a:p>
          <a:p>
            <a:pPr marL="266700" indent="0" algn="ctr">
              <a:buFont typeface="Gill Sans" charset="0"/>
              <a:buNone/>
            </a:pPr>
            <a:r>
              <a:rPr lang="en-US" sz="3200" i="1" kern="0" smtClean="0"/>
              <a:t>Attending Cardiologist</a:t>
            </a:r>
          </a:p>
          <a:p>
            <a:pPr marL="266700" indent="0" algn="ctr">
              <a:buFont typeface="Gill Sans" charset="0"/>
              <a:buNone/>
            </a:pPr>
            <a:r>
              <a:rPr lang="en-US" sz="3200" i="1" kern="0" smtClean="0"/>
              <a:t>Mid America Heart Institute</a:t>
            </a:r>
            <a:endParaRPr lang="en-US" sz="3200" i="1" kern="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700" y="7367904"/>
            <a:ext cx="2324100" cy="238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0" y="7446386"/>
            <a:ext cx="1759030" cy="2273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600" y="1524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199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-1103313"/>
            <a:ext cx="13973394" cy="1093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866" y="4953000"/>
            <a:ext cx="1210674" cy="184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0" y="6553200"/>
            <a:ext cx="782884" cy="1277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400" y="3581400"/>
            <a:ext cx="843058" cy="1051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801" y="990600"/>
            <a:ext cx="1828800" cy="1044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000" y="91694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33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152400"/>
            <a:ext cx="800893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5440363"/>
            <a:ext cx="7666038" cy="4313237"/>
          </a:xfrm>
          <a:prstGeom prst="rect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8407400" y="1905000"/>
            <a:ext cx="411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5400" dirty="0"/>
              <a:t>Consensus interpretation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0" y="5715000"/>
            <a:ext cx="3771900" cy="387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" y="3429000"/>
            <a:ext cx="3570767" cy="495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167" y="6172200"/>
            <a:ext cx="5067300" cy="2135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0167" y="3432402"/>
            <a:ext cx="3774858" cy="24603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3004800" cy="8210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91694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39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8948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91694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99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096"/>
            <a:ext cx="13004800" cy="7902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91694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59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13004800" cy="8099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91694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4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286000"/>
            <a:ext cx="126111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63600" y="1371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/>
              <a:t>Unangan F 47-51y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8026400" y="12192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/>
              <a:t> Ahmose-Meritamun Egyptian M 40-50 y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-50800" y="9144000"/>
            <a:ext cx="7010400" cy="609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Thompson et al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sym typeface="Gill Sans" charset="0"/>
              </a:rPr>
              <a:t>: 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sym typeface="Gill Sans" charset="0"/>
              </a:rPr>
              <a:t>The Lancet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sym typeface="Gill Sans" charset="0"/>
              </a:rPr>
              <a:t>, March10 , </a:t>
            </a:r>
            <a:r>
              <a:rPr lang="en-US" sz="2400" dirty="0"/>
              <a:t>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sym typeface="Gill Sans" charset="0"/>
              </a:rPr>
              <a:t>013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sym typeface="Gill 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481" y="2133600"/>
            <a:ext cx="7958546" cy="601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0"/>
            <a:ext cx="7899400" cy="973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286000"/>
            <a:ext cx="126111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63600" y="1371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/>
              <a:t>Unangan F 47-51y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8026400" y="12192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/>
              <a:t> Ahmose-Meritamun Egyptian M 40-50 y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-50800" y="9144000"/>
            <a:ext cx="7010400" cy="609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Thompson et al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sym typeface="Gill Sans" charset="0"/>
              </a:rPr>
              <a:t>: 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sym typeface="Gill Sans" charset="0"/>
              </a:rPr>
              <a:t>The Lancet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sym typeface="Gill Sans" charset="0"/>
              </a:rPr>
              <a:t>, March10 , </a:t>
            </a:r>
            <a:r>
              <a:rPr lang="en-US" sz="2400" dirty="0"/>
              <a:t>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sym typeface="Gill Sans" charset="0"/>
              </a:rPr>
              <a:t>013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sym typeface="Gill 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481" y="2133600"/>
            <a:ext cx="7958546" cy="601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" y="609600"/>
            <a:ext cx="11850688" cy="868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748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Kagamil 386381.4 of 75 slices best to give Lancet -3.mov" descr="/Users/Shared/Randy-Unencrypted/powerpoint files recovered/acc Lancet  draft abstract mummy presentation/Figure 4a still and movie for RCT for talk.ppt_media/Kagamil 386381.4 of 75 slices best to give Lancet -3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8700" y="-181610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91694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56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38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b extra New 5B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2400" y="1295400"/>
            <a:ext cx="13004800" cy="660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62400"/>
            <a:ext cx="5186736" cy="518160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" y="0"/>
            <a:ext cx="2590800" cy="3512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700" y="91694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5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52663"/>
            <a:ext cx="13004800" cy="2090737"/>
          </a:xfrm>
        </p:spPr>
        <p:txBody>
          <a:bodyPr/>
          <a:lstStyle/>
          <a:p>
            <a:r>
              <a:rPr lang="en-US" sz="5400" dirty="0" smtClean="0">
                <a:latin typeface="Arial"/>
                <a:ea typeface="Calibri"/>
                <a:cs typeface="Calibri"/>
              </a:rPr>
              <a:t>The IMPACT Study</a:t>
            </a:r>
            <a:br>
              <a:rPr lang="en-US" sz="5400" dirty="0" smtClean="0">
                <a:latin typeface="Arial"/>
                <a:ea typeface="Calibri"/>
                <a:cs typeface="Calibri"/>
              </a:rPr>
            </a:br>
            <a:r>
              <a:rPr lang="en-US" sz="5400" dirty="0" smtClean="0">
                <a:latin typeface="Arial"/>
                <a:ea typeface="Calibri"/>
                <a:cs typeface="Calibri"/>
              </a:rPr>
              <a:t>How old is atherosclerosis? </a:t>
            </a:r>
            <a:r>
              <a:rPr lang="en-US" sz="4800" dirty="0">
                <a:latin typeface="Arial"/>
              </a:rPr>
              <a:t/>
            </a:r>
            <a:br>
              <a:rPr lang="en-US" sz="4800" dirty="0">
                <a:latin typeface="Arial"/>
              </a:rPr>
            </a:br>
            <a:endParaRPr lang="en-US" sz="4800" dirty="0">
              <a:latin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951038" y="5051425"/>
            <a:ext cx="9102725" cy="2492375"/>
          </a:xfrm>
        </p:spPr>
        <p:txBody>
          <a:bodyPr/>
          <a:lstStyle/>
          <a:p>
            <a:pPr marL="266700" indent="0" algn="ctr">
              <a:buNone/>
            </a:pPr>
            <a:endParaRPr lang="en-US" sz="4400" b="1" dirty="0" smtClean="0"/>
          </a:p>
          <a:p>
            <a:pPr marL="266700" indent="0" algn="ctr"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Randall </a:t>
            </a:r>
            <a:r>
              <a:rPr lang="en-US" sz="4400" b="1" dirty="0">
                <a:solidFill>
                  <a:srgbClr val="FFFF00"/>
                </a:solidFill>
              </a:rPr>
              <a:t>C. Thompson</a:t>
            </a:r>
            <a:r>
              <a:rPr lang="en-US" sz="4400" dirty="0">
                <a:solidFill>
                  <a:srgbClr val="FFFF00"/>
                </a:solidFill>
              </a:rPr>
              <a:t>, </a:t>
            </a:r>
            <a:r>
              <a:rPr lang="en-US" sz="4400" dirty="0" smtClean="0">
                <a:solidFill>
                  <a:srgbClr val="FFFF00"/>
                </a:solidFill>
              </a:rPr>
              <a:t>MD</a:t>
            </a:r>
            <a:endParaRPr lang="en-US" dirty="0" smtClean="0">
              <a:solidFill>
                <a:srgbClr val="FFFF00"/>
              </a:solidFill>
            </a:endParaRPr>
          </a:p>
          <a:p>
            <a:pPr marL="266700" indent="0" algn="ctr">
              <a:buNone/>
            </a:pPr>
            <a:r>
              <a:rPr lang="en-US" sz="3200" i="1" dirty="0" smtClean="0"/>
              <a:t>Professor of Medicine</a:t>
            </a:r>
          </a:p>
          <a:p>
            <a:pPr marL="266700" indent="0" algn="ctr">
              <a:buNone/>
            </a:pPr>
            <a:r>
              <a:rPr lang="en-US" sz="3200" i="1" dirty="0" smtClean="0"/>
              <a:t>University of Missouri – Kansas City</a:t>
            </a:r>
          </a:p>
          <a:p>
            <a:pPr marL="266700" indent="0" algn="ctr">
              <a:buNone/>
            </a:pPr>
            <a:r>
              <a:rPr lang="en-US" sz="3200" i="1" dirty="0" smtClean="0"/>
              <a:t>Attending Cardiologist</a:t>
            </a:r>
          </a:p>
          <a:p>
            <a:pPr marL="266700" indent="0" algn="ctr">
              <a:buNone/>
            </a:pPr>
            <a:r>
              <a:rPr lang="en-US" sz="3200" i="1" dirty="0" smtClean="0"/>
              <a:t>Mid America Heart Institute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700" y="7367904"/>
            <a:ext cx="2324100" cy="238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0" y="7446386"/>
            <a:ext cx="1759030" cy="2273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600" y="1524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83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5195888" cy="955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09538"/>
            <a:ext cx="5257800" cy="981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54000" y="3810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/>
              <a:t>Unangan F 47-51y</a:t>
            </a: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7264400" y="5334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/>
              <a:t>Egyptian F 45-50y</a:t>
            </a: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177800" y="44958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/>
              <a:t>Ancestral Puebloan F 46-51y</a:t>
            </a: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7112000" y="4800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/>
              <a:t>Peru F 41-44y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0" y="9169400"/>
            <a:ext cx="5981700" cy="584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5195888" cy="955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09538"/>
            <a:ext cx="5257800" cy="981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54000" y="3810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/>
              <a:t>Unangan F 47-51y</a:t>
            </a: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7264400" y="5334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/>
              <a:t>Egyptian F 45-50y</a:t>
            </a: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177800" y="44958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/>
              <a:t>Ancestral Puebloan F 46-51y</a:t>
            </a: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7112000" y="4800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b="1"/>
              <a:t>Peru F 41-44y</a:t>
            </a:r>
          </a:p>
        </p:txBody>
      </p:sp>
      <p:pic>
        <p:nvPicPr>
          <p:cNvPr id="3" name="Web extra New 6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74800"/>
            <a:ext cx="13004800" cy="660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000" y="91694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79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ChangeArrowheads="1"/>
          </p:cNvSpPr>
          <p:nvPr>
            <p:ph type="title"/>
          </p:nvPr>
        </p:nvSpPr>
        <p:spPr>
          <a:xfrm>
            <a:off x="1231900" y="-406400"/>
            <a:ext cx="10528300" cy="21717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sz="6600" smtClean="0">
                <a:latin typeface="Times New Roman" charset="0"/>
                <a:cs typeface="Times New Roman" charset="0"/>
                <a:sym typeface="Times New Roman" charset="0"/>
              </a:rPr>
              <a:t>Diet</a:t>
            </a:r>
            <a:endParaRPr lang="en-US" sz="6600" smtClean="0"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graphicFrame>
        <p:nvGraphicFramePr>
          <p:cNvPr id="66562" name="Group 2"/>
          <p:cNvGraphicFramePr>
            <a:graphicFrameLocks noGrp="1"/>
          </p:cNvGraphicFramePr>
          <p:nvPr/>
        </p:nvGraphicFramePr>
        <p:xfrm>
          <a:off x="495300" y="1308100"/>
          <a:ext cx="12015788" cy="8234363"/>
        </p:xfrm>
        <a:graphic>
          <a:graphicData uri="http://schemas.openxmlformats.org/drawingml/2006/table">
            <a:tbl>
              <a:tblPr/>
              <a:tblGrid>
                <a:gridCol w="1973263"/>
                <a:gridCol w="2832100"/>
                <a:gridCol w="2403475"/>
                <a:gridCol w="2403475"/>
                <a:gridCol w="2403475"/>
              </a:tblGrid>
              <a:tr h="1250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Egypt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Peru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Ancestral Puebloans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Aleutian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Diet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Farmers, domesticated animals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Farmers, domesticed animals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Forager-farmers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Hunter gatherers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Food examples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Wheat, barley, dates, figs, olives, beans, radishes, onions, cucumber, lettuce, cabbage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2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Corn, potato, sweet potato, manioc, beans, bananas, hot pepper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Corn, squash pine nuts, seeds, grasses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Marine, berries, no agriculture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8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Protein sources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Domesticated cattle, sheep, goats, pigs, hyenas, ducks, geese, birds, fish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Domesticated alpaca, guinea pigs, ducks, deer, birds, fish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2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Rabbit, mice, big horn sheep, mule deer, fish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Seal, sea otter, whales,  shellfish, sea urchins, birds, eggs, fish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105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ChangeArrowheads="1"/>
          </p:cNvSpPr>
          <p:nvPr>
            <p:ph type="title"/>
          </p:nvPr>
        </p:nvSpPr>
        <p:spPr>
          <a:xfrm>
            <a:off x="1231900" y="-406400"/>
            <a:ext cx="10528300" cy="21717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sz="6600" smtClean="0">
                <a:latin typeface="Times New Roman" charset="0"/>
                <a:cs typeface="Times New Roman" charset="0"/>
                <a:sym typeface="Times New Roman" charset="0"/>
              </a:rPr>
              <a:t>Housing</a:t>
            </a:r>
            <a:endParaRPr lang="en-US" sz="6600" smtClean="0"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graphicFrame>
        <p:nvGraphicFramePr>
          <p:cNvPr id="67586" name="Group 2"/>
          <p:cNvGraphicFramePr>
            <a:graphicFrameLocks noGrp="1"/>
          </p:cNvGraphicFramePr>
          <p:nvPr/>
        </p:nvGraphicFramePr>
        <p:xfrm>
          <a:off x="495300" y="1308100"/>
          <a:ext cx="12015788" cy="8223251"/>
        </p:xfrm>
        <a:graphic>
          <a:graphicData uri="http://schemas.openxmlformats.org/drawingml/2006/table">
            <a:tbl>
              <a:tblPr/>
              <a:tblGrid>
                <a:gridCol w="1973263"/>
                <a:gridCol w="2832100"/>
                <a:gridCol w="2403475"/>
                <a:gridCol w="2403475"/>
                <a:gridCol w="2403475"/>
              </a:tblGrid>
              <a:tr h="1250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Egypt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Peru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Ancestral Puebloans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Aleutian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Housing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Above ground mud brick houses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Above ground mud homes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Subterranean single family homes (pithouses) 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Subterranean single &amp; multi-family homes (barabaras)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0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Smoke exposure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Cooked with wood or coal in yard or on roof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Cooked with wood or alpaca dung outside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Used fire for warmth and cooking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Used fire for warmth and cooking in barabaras; used seal oil lamps for light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1505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-381000"/>
            <a:ext cx="10464800" cy="2438400"/>
          </a:xfrm>
        </p:spPr>
        <p:txBody>
          <a:bodyPr/>
          <a:lstStyle/>
          <a:p>
            <a:r>
              <a:rPr lang="en-US" sz="6000" dirty="0" smtClean="0"/>
              <a:t>Summary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2743200"/>
            <a:ext cx="10566400" cy="6629400"/>
          </a:xfrm>
        </p:spPr>
        <p:txBody>
          <a:bodyPr/>
          <a:lstStyle/>
          <a:p>
            <a:pPr marL="266700" indent="0">
              <a:buNone/>
            </a:pPr>
            <a:r>
              <a:rPr lang="en-US" dirty="0" smtClean="0"/>
              <a:t> Because of the large number of CT scans accumulated for this study, we were able to demonstrate that atherosclerosis was present in humans in numerous cultures, across a very wide geographic distribution, and dating back at least 4000 years.</a:t>
            </a:r>
          </a:p>
          <a:p>
            <a:pPr marL="266700" indent="0">
              <a:buNone/>
            </a:pPr>
            <a:r>
              <a:rPr lang="en-US" dirty="0" smtClean="0"/>
              <a:t> Atherosclerosis</a:t>
            </a:r>
            <a:r>
              <a:rPr lang="en-US" dirty="0"/>
              <a:t>, including coronary artery disease, was also found in a population not known to have atherosclerosis, hunter gatherers.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91694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97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IMPACT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800" y="1828800"/>
            <a:ext cx="11277600" cy="6096000"/>
          </a:xfrm>
        </p:spPr>
        <p:txBody>
          <a:bodyPr/>
          <a:lstStyle/>
          <a:p>
            <a:pPr marL="266700" indent="0">
              <a:buNone/>
            </a:pPr>
            <a:r>
              <a:rPr lang="en-US" dirty="0" smtClean="0"/>
              <a:t> </a:t>
            </a:r>
            <a:r>
              <a:rPr lang="en-US" sz="5400" dirty="0" smtClean="0"/>
              <a:t>Numerous questions remain and The IMPACT Study is continuing.</a:t>
            </a:r>
            <a:endParaRPr lang="en-US" sz="54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91694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65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142710"/>
            <a:ext cx="9309376" cy="661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092200" y="914400"/>
            <a:ext cx="8458200" cy="2057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Thank</a:t>
            </a:r>
            <a:r>
              <a:rPr kumimoji="0" lang="en-US" sz="96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You</a:t>
            </a:r>
            <a:endParaRPr kumimoji="0" lang="en-US" sz="9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74200" y="0"/>
            <a:ext cx="4191000" cy="8125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b="1" dirty="0"/>
              <a:t>Randall C. </a:t>
            </a:r>
            <a:r>
              <a:rPr lang="en-US" sz="2400" b="1" dirty="0" smtClean="0"/>
              <a:t>Thompson</a:t>
            </a:r>
          </a:p>
          <a:p>
            <a:pPr algn="l">
              <a:defRPr/>
            </a:pPr>
            <a:r>
              <a:rPr lang="en-US" sz="2400" b="1" dirty="0" smtClean="0"/>
              <a:t>Adel </a:t>
            </a:r>
            <a:r>
              <a:rPr lang="en-US" sz="2400" b="1" dirty="0"/>
              <a:t>H. </a:t>
            </a:r>
            <a:r>
              <a:rPr lang="en-US" sz="2400" b="1" dirty="0" err="1" smtClean="0"/>
              <a:t>Allam</a:t>
            </a:r>
            <a:endParaRPr lang="en-US" sz="2400" b="1" dirty="0" smtClean="0"/>
          </a:p>
          <a:p>
            <a:pPr algn="l">
              <a:defRPr/>
            </a:pPr>
            <a:r>
              <a:rPr lang="en-US" sz="2400" b="1" dirty="0" smtClean="0"/>
              <a:t>Guido </a:t>
            </a:r>
            <a:r>
              <a:rPr lang="en-US" sz="2400" b="1" dirty="0"/>
              <a:t>P. </a:t>
            </a:r>
            <a:r>
              <a:rPr lang="en-US" sz="2400" b="1" dirty="0" smtClean="0"/>
              <a:t>Lombardi</a:t>
            </a:r>
          </a:p>
          <a:p>
            <a:pPr algn="l">
              <a:defRPr/>
            </a:pPr>
            <a:r>
              <a:rPr lang="en-US" sz="2400" b="1" dirty="0" smtClean="0"/>
              <a:t>L</a:t>
            </a:r>
            <a:r>
              <a:rPr lang="en-US" sz="2400" b="1" dirty="0"/>
              <a:t>. Samuel </a:t>
            </a:r>
            <a:r>
              <a:rPr lang="en-US" sz="2400" b="1" dirty="0" err="1" smtClean="0"/>
              <a:t>Wann</a:t>
            </a:r>
            <a:endParaRPr lang="en-US" sz="2400" b="1" baseline="30000" dirty="0"/>
          </a:p>
          <a:p>
            <a:pPr algn="l">
              <a:defRPr/>
            </a:pPr>
            <a:r>
              <a:rPr lang="en-US" sz="2400" b="1" dirty="0" smtClean="0"/>
              <a:t>M</a:t>
            </a:r>
            <a:r>
              <a:rPr lang="en-US" sz="2400" b="1" dirty="0"/>
              <a:t>. Linda </a:t>
            </a:r>
            <a:r>
              <a:rPr lang="en-US" sz="2400" b="1" dirty="0" smtClean="0"/>
              <a:t>Sutherland</a:t>
            </a:r>
          </a:p>
          <a:p>
            <a:pPr algn="l">
              <a:defRPr/>
            </a:pPr>
            <a:r>
              <a:rPr lang="en-US" sz="2400" b="1" dirty="0" smtClean="0"/>
              <a:t>James </a:t>
            </a:r>
            <a:r>
              <a:rPr lang="en-US" sz="2400" b="1" dirty="0"/>
              <a:t>D. </a:t>
            </a:r>
            <a:r>
              <a:rPr lang="en-US" sz="2400" b="1" dirty="0" smtClean="0"/>
              <a:t>Sutherland</a:t>
            </a:r>
          </a:p>
          <a:p>
            <a:pPr algn="l">
              <a:defRPr/>
            </a:pPr>
            <a:r>
              <a:rPr lang="en-US" sz="2000" b="1" dirty="0" smtClean="0"/>
              <a:t>Muhammad </a:t>
            </a:r>
            <a:r>
              <a:rPr lang="en-US" sz="2000" b="1" dirty="0"/>
              <a:t>Al </a:t>
            </a:r>
            <a:r>
              <a:rPr lang="en-US" sz="2000" b="1" dirty="0" err="1" smtClean="0"/>
              <a:t>Tohamy</a:t>
            </a:r>
            <a:endParaRPr lang="en-US" sz="2000" b="1" dirty="0"/>
          </a:p>
          <a:p>
            <a:pPr algn="l">
              <a:defRPr/>
            </a:pPr>
            <a:r>
              <a:rPr lang="en-US" sz="2400" b="1" dirty="0" err="1" smtClean="0"/>
              <a:t>Soliman</a:t>
            </a:r>
            <a:r>
              <a:rPr lang="en-US" sz="2400" b="1" dirty="0" smtClean="0"/>
              <a:t>,</a:t>
            </a:r>
          </a:p>
          <a:p>
            <a:pPr algn="l">
              <a:defRPr/>
            </a:pPr>
            <a:r>
              <a:rPr lang="en-US" sz="2400" b="1" dirty="0" smtClean="0"/>
              <a:t>Bruno </a:t>
            </a:r>
            <a:r>
              <a:rPr lang="en-US" sz="2400" b="1" dirty="0" err="1"/>
              <a:t>Frohlich</a:t>
            </a:r>
            <a:r>
              <a:rPr lang="en-US" sz="2400" b="1" dirty="0" smtClean="0"/>
              <a:t>,</a:t>
            </a:r>
          </a:p>
          <a:p>
            <a:pPr algn="l">
              <a:defRPr/>
            </a:pPr>
            <a:r>
              <a:rPr lang="en-US" sz="2400" b="1" dirty="0" smtClean="0"/>
              <a:t>David </a:t>
            </a:r>
            <a:r>
              <a:rPr lang="en-US" sz="2400" b="1" dirty="0"/>
              <a:t>T. </a:t>
            </a:r>
            <a:r>
              <a:rPr lang="en-US" sz="2400" b="1" dirty="0" err="1" smtClean="0"/>
              <a:t>Mininberg</a:t>
            </a:r>
            <a:endParaRPr lang="en-US" sz="2400" b="1" dirty="0" smtClean="0"/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400" b="1" dirty="0"/>
              <a:t>Janet M. </a:t>
            </a:r>
            <a:r>
              <a:rPr lang="en-US" sz="2400" b="1" dirty="0" err="1" smtClean="0"/>
              <a:t>Monge</a:t>
            </a:r>
            <a:endParaRPr lang="en-US" sz="2400" b="1" dirty="0" smtClean="0"/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400" b="1" dirty="0" err="1"/>
              <a:t>Clide</a:t>
            </a:r>
            <a:r>
              <a:rPr lang="en-US" sz="2400" b="1" dirty="0"/>
              <a:t> M. </a:t>
            </a:r>
            <a:r>
              <a:rPr lang="en-US" sz="2400" b="1" dirty="0" err="1" smtClean="0"/>
              <a:t>Vallodolid</a:t>
            </a:r>
            <a:endParaRPr lang="en-US" sz="2400" b="1" dirty="0" smtClean="0"/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400" b="1" dirty="0"/>
              <a:t>Samantha L. </a:t>
            </a:r>
            <a:r>
              <a:rPr lang="en-US" sz="2400" b="1" dirty="0" smtClean="0"/>
              <a:t>Cox</a:t>
            </a:r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400" b="1" dirty="0" err="1"/>
              <a:t>Gomaa</a:t>
            </a:r>
            <a:r>
              <a:rPr lang="en-US" sz="2400" b="1" dirty="0"/>
              <a:t> el-</a:t>
            </a:r>
            <a:r>
              <a:rPr lang="en-US" sz="2400" b="1" dirty="0" err="1" smtClean="0"/>
              <a:t>Maksoud</a:t>
            </a:r>
            <a:endParaRPr lang="en-US" sz="2400" b="1" dirty="0" smtClean="0"/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400" b="1" dirty="0"/>
              <a:t>Ibrahim </a:t>
            </a:r>
            <a:r>
              <a:rPr lang="en-US" sz="2400" b="1" dirty="0" err="1" smtClean="0"/>
              <a:t>Badr</a:t>
            </a:r>
            <a:endParaRPr lang="en-US" sz="2400" b="1" dirty="0"/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400" b="1" dirty="0"/>
              <a:t>Michael I. </a:t>
            </a:r>
            <a:r>
              <a:rPr lang="en-US" sz="2400" b="1" dirty="0" smtClean="0"/>
              <a:t>Miyamoto</a:t>
            </a:r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000" b="1" dirty="0" err="1"/>
              <a:t>Abd</a:t>
            </a:r>
            <a:r>
              <a:rPr lang="en-US" sz="2000" b="1" dirty="0"/>
              <a:t> el-</a:t>
            </a:r>
            <a:r>
              <a:rPr lang="en-US" sz="2000" b="1" dirty="0" err="1"/>
              <a:t>Halim</a:t>
            </a:r>
            <a:r>
              <a:rPr lang="en-US" sz="2000" b="1" dirty="0"/>
              <a:t> </a:t>
            </a:r>
            <a:r>
              <a:rPr lang="en-US" sz="2000" b="1" dirty="0" err="1"/>
              <a:t>Nur</a:t>
            </a:r>
            <a:r>
              <a:rPr lang="en-US" sz="2000" b="1" dirty="0"/>
              <a:t> el-</a:t>
            </a:r>
            <a:r>
              <a:rPr lang="en-US" sz="2000" b="1" dirty="0" smtClean="0"/>
              <a:t>din</a:t>
            </a:r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400" b="1" dirty="0" err="1"/>
              <a:t>Jagat</a:t>
            </a:r>
            <a:r>
              <a:rPr lang="en-US" sz="2400" b="1" dirty="0"/>
              <a:t> </a:t>
            </a:r>
            <a:r>
              <a:rPr lang="en-US" sz="2400" b="1" dirty="0" err="1" smtClean="0"/>
              <a:t>Narula</a:t>
            </a:r>
            <a:endParaRPr lang="en-US" sz="2400" b="1" dirty="0" smtClean="0"/>
          </a:p>
          <a:p>
            <a:pPr algn="l">
              <a:defRPr/>
            </a:pPr>
            <a:r>
              <a:rPr lang="en-US" sz="2400" b="1" dirty="0" smtClean="0"/>
              <a:t>  </a:t>
            </a:r>
            <a:r>
              <a:rPr lang="en-US" sz="2400" b="1" dirty="0"/>
              <a:t>Caleb E. </a:t>
            </a:r>
            <a:r>
              <a:rPr lang="en-US" sz="2400" b="1" dirty="0" smtClean="0"/>
              <a:t>Finch</a:t>
            </a:r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400" b="1" dirty="0"/>
              <a:t>Gregory S. Thomas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7367905"/>
            <a:ext cx="2324100" cy="238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762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21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28600"/>
            <a:ext cx="12309470" cy="8153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35000" y="8686800"/>
            <a:ext cx="12039600" cy="914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dirty="0" smtClean="0"/>
              <a:t>Thompson et al</a:t>
            </a: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sym typeface="Gill Sans" charset="0"/>
              </a:rPr>
              <a:t>: </a:t>
            </a:r>
            <a:r>
              <a:rPr kumimoji="0" lang="en-US" sz="4800" b="0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sym typeface="Gill Sans" charset="0"/>
              </a:rPr>
              <a:t>The Lancet</a:t>
            </a: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sym typeface="Gill Sans" charset="0"/>
              </a:rPr>
              <a:t>, March 10, </a:t>
            </a:r>
            <a:r>
              <a:rPr lang="en-US" sz="4800" dirty="0"/>
              <a:t>2</a:t>
            </a: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sym typeface="Gill Sans" charset="0"/>
              </a:rPr>
              <a:t>013</a:t>
            </a:r>
            <a:endParaRPr kumimoji="0" lang="en-US" sz="4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sym typeface="Gill 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97" y="7175500"/>
            <a:ext cx="10165903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981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579052"/>
            <a:ext cx="8369300" cy="91745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143000"/>
            <a:ext cx="7924800" cy="8282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00" y="0"/>
            <a:ext cx="5880100" cy="163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91694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07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0" y="2241718"/>
            <a:ext cx="6599327" cy="7511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0" y="1066800"/>
            <a:ext cx="6997700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-26916"/>
            <a:ext cx="6096000" cy="107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114300"/>
            <a:ext cx="9436100" cy="952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91694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15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0" y="2336800"/>
            <a:ext cx="8420100" cy="741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86" y="304800"/>
            <a:ext cx="8954814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1" y="1524000"/>
            <a:ext cx="11072772" cy="7336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91694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29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25"/>
          <p:cNvGrpSpPr>
            <a:grpSpLocks/>
          </p:cNvGrpSpPr>
          <p:nvPr/>
        </p:nvGrpSpPr>
        <p:grpSpPr bwMode="auto">
          <a:xfrm>
            <a:off x="-795338" y="-1517650"/>
            <a:ext cx="16060738" cy="10591800"/>
            <a:chOff x="-344" y="0"/>
            <a:chExt cx="10117" cy="6672"/>
          </a:xfrm>
        </p:grpSpPr>
        <p:grpSp>
          <p:nvGrpSpPr>
            <p:cNvPr id="23554" name="Group 23"/>
            <p:cNvGrpSpPr>
              <a:grpSpLocks/>
            </p:cNvGrpSpPr>
            <p:nvPr/>
          </p:nvGrpSpPr>
          <p:grpSpPr bwMode="auto">
            <a:xfrm>
              <a:off x="-344" y="0"/>
              <a:ext cx="10117" cy="6672"/>
              <a:chOff x="-344" y="0"/>
              <a:chExt cx="10117" cy="6672"/>
            </a:xfrm>
          </p:grpSpPr>
          <p:pic>
            <p:nvPicPr>
              <p:cNvPr id="23556" name="Picture 1"/>
              <p:cNvPicPr>
                <a:picLocks noChangeAspect="1" noChangeArrowheads="1"/>
              </p:cNvPicPr>
              <p:nvPr/>
            </p:nvPicPr>
            <p:blipFill>
              <a:blip r:embed="rId2">
                <a:alphaModFix am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2" t="9868" r="3946" b="5203"/>
              <a:stretch>
                <a:fillRect/>
              </a:stretch>
            </p:blipFill>
            <p:spPr bwMode="auto">
              <a:xfrm>
                <a:off x="-344" y="0"/>
                <a:ext cx="10117" cy="6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29803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>
                        <a:alpha val="29803"/>
                      </a:schemeClr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5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7" y="2873"/>
                <a:ext cx="1488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58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3" y="2377"/>
                <a:ext cx="1376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59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2" y="3851"/>
                <a:ext cx="400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60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2" y="3821"/>
                <a:ext cx="6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61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" y="4152"/>
                <a:ext cx="1312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62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7" y="5126"/>
                <a:ext cx="792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63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9" y="4851"/>
                <a:ext cx="712" cy="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64" name="Picture 9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6" y="3455"/>
                <a:ext cx="1352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65" name="Picture 1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0" y="3349"/>
                <a:ext cx="1080" cy="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66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9" y="3197"/>
                <a:ext cx="552" cy="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67" name="Picture 12">
                <a:hlinkClick r:id="rId13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" y="3299"/>
                <a:ext cx="424" cy="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68" name="Picture 13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1" y="4516"/>
                <a:ext cx="2152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69" name="Picture 14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7" y="2502"/>
                <a:ext cx="1080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70" name="Picture 15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" t="24290" r="5516" b="10501"/>
              <a:stretch>
                <a:fillRect/>
              </a:stretch>
            </p:blipFill>
            <p:spPr bwMode="auto">
              <a:xfrm>
                <a:off x="1064" y="3483"/>
                <a:ext cx="1217" cy="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71" name="Picture 16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0" y="4128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72" name="Picture 17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" y="4489"/>
                <a:ext cx="140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73" name="Picture 18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1" y="3811"/>
                <a:ext cx="896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74" name="Picture 19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" y="2769"/>
                <a:ext cx="112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75" name="Picture 20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7" y="3146"/>
                <a:ext cx="720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76" name="Picture 21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2" y="4763"/>
                <a:ext cx="1368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77" name="Picture 22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5" y="3900"/>
                <a:ext cx="600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555" name="Picture 24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" y="1916"/>
              <a:ext cx="392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9398000" y="914400"/>
            <a:ext cx="4191000" cy="81253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b="1" dirty="0"/>
              <a:t>Randall C. </a:t>
            </a:r>
            <a:r>
              <a:rPr lang="en-US" sz="2400" b="1" dirty="0" smtClean="0"/>
              <a:t>Thompson</a:t>
            </a:r>
          </a:p>
          <a:p>
            <a:pPr algn="l">
              <a:defRPr/>
            </a:pPr>
            <a:r>
              <a:rPr lang="en-US" sz="2400" b="1" dirty="0" smtClean="0"/>
              <a:t>Adel </a:t>
            </a:r>
            <a:r>
              <a:rPr lang="en-US" sz="2400" b="1" dirty="0"/>
              <a:t>H. </a:t>
            </a:r>
            <a:r>
              <a:rPr lang="en-US" sz="2400" b="1" dirty="0" err="1" smtClean="0"/>
              <a:t>Allam</a:t>
            </a:r>
            <a:endParaRPr lang="en-US" sz="2400" b="1" dirty="0" smtClean="0"/>
          </a:p>
          <a:p>
            <a:pPr algn="l">
              <a:defRPr/>
            </a:pPr>
            <a:r>
              <a:rPr lang="en-US" sz="2400" b="1" dirty="0" smtClean="0"/>
              <a:t>Guido </a:t>
            </a:r>
            <a:r>
              <a:rPr lang="en-US" sz="2400" b="1" dirty="0"/>
              <a:t>P. </a:t>
            </a:r>
            <a:r>
              <a:rPr lang="en-US" sz="2400" b="1" dirty="0" smtClean="0"/>
              <a:t>Lombardi</a:t>
            </a:r>
          </a:p>
          <a:p>
            <a:pPr algn="l">
              <a:defRPr/>
            </a:pPr>
            <a:r>
              <a:rPr lang="en-US" sz="2400" b="1" dirty="0" smtClean="0"/>
              <a:t>L</a:t>
            </a:r>
            <a:r>
              <a:rPr lang="en-US" sz="2400" b="1" dirty="0"/>
              <a:t>. Samuel </a:t>
            </a:r>
            <a:r>
              <a:rPr lang="en-US" sz="2400" b="1" dirty="0" err="1" smtClean="0"/>
              <a:t>Wann</a:t>
            </a:r>
            <a:endParaRPr lang="en-US" sz="2400" b="1" baseline="30000" dirty="0"/>
          </a:p>
          <a:p>
            <a:pPr algn="l">
              <a:defRPr/>
            </a:pPr>
            <a:r>
              <a:rPr lang="en-US" sz="2400" b="1" dirty="0" smtClean="0"/>
              <a:t>M</a:t>
            </a:r>
            <a:r>
              <a:rPr lang="en-US" sz="2400" b="1" dirty="0"/>
              <a:t>. Linda </a:t>
            </a:r>
            <a:r>
              <a:rPr lang="en-US" sz="2400" b="1" dirty="0" smtClean="0"/>
              <a:t>Sutherland</a:t>
            </a:r>
          </a:p>
          <a:p>
            <a:pPr algn="l">
              <a:defRPr/>
            </a:pPr>
            <a:r>
              <a:rPr lang="en-US" sz="2400" b="1" dirty="0" smtClean="0"/>
              <a:t>James </a:t>
            </a:r>
            <a:r>
              <a:rPr lang="en-US" sz="2400" b="1" dirty="0"/>
              <a:t>D. </a:t>
            </a:r>
            <a:r>
              <a:rPr lang="en-US" sz="2400" b="1" dirty="0" smtClean="0"/>
              <a:t>Sutherland</a:t>
            </a:r>
          </a:p>
          <a:p>
            <a:pPr algn="l">
              <a:defRPr/>
            </a:pPr>
            <a:r>
              <a:rPr lang="en-US" sz="2000" b="1" dirty="0" smtClean="0"/>
              <a:t>Muhammad </a:t>
            </a:r>
            <a:r>
              <a:rPr lang="en-US" sz="2000" b="1" dirty="0"/>
              <a:t>Al </a:t>
            </a:r>
            <a:r>
              <a:rPr lang="en-US" sz="2000" b="1" dirty="0" err="1" smtClean="0"/>
              <a:t>Tohamy</a:t>
            </a:r>
            <a:endParaRPr lang="en-US" sz="2000" b="1" dirty="0"/>
          </a:p>
          <a:p>
            <a:pPr algn="l">
              <a:defRPr/>
            </a:pPr>
            <a:r>
              <a:rPr lang="en-US" sz="2400" b="1" dirty="0" err="1" smtClean="0"/>
              <a:t>Soliman</a:t>
            </a:r>
            <a:r>
              <a:rPr lang="en-US" sz="2400" b="1" dirty="0" smtClean="0"/>
              <a:t>,</a:t>
            </a:r>
          </a:p>
          <a:p>
            <a:pPr algn="l">
              <a:defRPr/>
            </a:pPr>
            <a:r>
              <a:rPr lang="en-US" sz="2400" b="1" dirty="0" smtClean="0"/>
              <a:t>Bruno </a:t>
            </a:r>
            <a:r>
              <a:rPr lang="en-US" sz="2400" b="1" dirty="0" err="1"/>
              <a:t>Frohlich</a:t>
            </a:r>
            <a:r>
              <a:rPr lang="en-US" sz="2400" b="1" dirty="0" smtClean="0"/>
              <a:t>,</a:t>
            </a:r>
          </a:p>
          <a:p>
            <a:pPr algn="l">
              <a:defRPr/>
            </a:pPr>
            <a:r>
              <a:rPr lang="en-US" sz="2400" b="1" dirty="0" smtClean="0"/>
              <a:t>David </a:t>
            </a:r>
            <a:r>
              <a:rPr lang="en-US" sz="2400" b="1" dirty="0"/>
              <a:t>T. </a:t>
            </a:r>
            <a:r>
              <a:rPr lang="en-US" sz="2400" b="1" dirty="0" err="1" smtClean="0"/>
              <a:t>Mininberg</a:t>
            </a:r>
            <a:endParaRPr lang="en-US" sz="2400" b="1" dirty="0" smtClean="0"/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400" b="1" dirty="0"/>
              <a:t>Janet M. </a:t>
            </a:r>
            <a:r>
              <a:rPr lang="en-US" sz="2400" b="1" dirty="0" err="1" smtClean="0"/>
              <a:t>Monge</a:t>
            </a:r>
            <a:endParaRPr lang="en-US" sz="2400" b="1" dirty="0" smtClean="0"/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400" b="1" dirty="0" err="1"/>
              <a:t>Clide</a:t>
            </a:r>
            <a:r>
              <a:rPr lang="en-US" sz="2400" b="1" dirty="0"/>
              <a:t> M. </a:t>
            </a:r>
            <a:r>
              <a:rPr lang="en-US" sz="2400" b="1" dirty="0" err="1" smtClean="0"/>
              <a:t>Vallodolid</a:t>
            </a:r>
            <a:endParaRPr lang="en-US" sz="2400" b="1" dirty="0" smtClean="0"/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400" b="1" dirty="0"/>
              <a:t>Samantha L. </a:t>
            </a:r>
            <a:r>
              <a:rPr lang="en-US" sz="2400" b="1" dirty="0" smtClean="0"/>
              <a:t>Cox</a:t>
            </a:r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400" b="1" dirty="0" err="1"/>
              <a:t>Gomaa</a:t>
            </a:r>
            <a:r>
              <a:rPr lang="en-US" sz="2400" b="1" dirty="0"/>
              <a:t> el-</a:t>
            </a:r>
            <a:r>
              <a:rPr lang="en-US" sz="2400" b="1" dirty="0" err="1" smtClean="0"/>
              <a:t>Maksoud</a:t>
            </a:r>
            <a:endParaRPr lang="en-US" sz="2400" b="1" dirty="0" smtClean="0"/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400" b="1" dirty="0"/>
              <a:t>Ibrahim </a:t>
            </a:r>
            <a:r>
              <a:rPr lang="en-US" sz="2400" b="1" dirty="0" err="1" smtClean="0"/>
              <a:t>Badr</a:t>
            </a:r>
            <a:endParaRPr lang="en-US" sz="2400" b="1" dirty="0"/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400" b="1" dirty="0"/>
              <a:t>Michael I. </a:t>
            </a:r>
            <a:r>
              <a:rPr lang="en-US" sz="2400" b="1" dirty="0" smtClean="0"/>
              <a:t>Miyamoto</a:t>
            </a:r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000" b="1" dirty="0" err="1"/>
              <a:t>Abd</a:t>
            </a:r>
            <a:r>
              <a:rPr lang="en-US" sz="2000" b="1" dirty="0"/>
              <a:t> el-</a:t>
            </a:r>
            <a:r>
              <a:rPr lang="en-US" sz="2000" b="1" dirty="0" err="1"/>
              <a:t>Halim</a:t>
            </a:r>
            <a:r>
              <a:rPr lang="en-US" sz="2000" b="1" dirty="0"/>
              <a:t> </a:t>
            </a:r>
            <a:r>
              <a:rPr lang="en-US" sz="2000" b="1" dirty="0" err="1"/>
              <a:t>Nur</a:t>
            </a:r>
            <a:r>
              <a:rPr lang="en-US" sz="2000" b="1" dirty="0"/>
              <a:t> el-</a:t>
            </a:r>
            <a:r>
              <a:rPr lang="en-US" sz="2000" b="1" dirty="0" smtClean="0"/>
              <a:t>din</a:t>
            </a:r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400" b="1" dirty="0" err="1"/>
              <a:t>Jagat</a:t>
            </a:r>
            <a:r>
              <a:rPr lang="en-US" sz="2400" b="1" dirty="0"/>
              <a:t> </a:t>
            </a:r>
            <a:r>
              <a:rPr lang="en-US" sz="2400" b="1" dirty="0" err="1" smtClean="0"/>
              <a:t>Narula</a:t>
            </a:r>
            <a:endParaRPr lang="en-US" sz="2400" b="1" dirty="0" smtClean="0"/>
          </a:p>
          <a:p>
            <a:pPr algn="l">
              <a:defRPr/>
            </a:pPr>
            <a:r>
              <a:rPr lang="en-US" sz="2400" b="1" dirty="0" smtClean="0"/>
              <a:t>  </a:t>
            </a:r>
            <a:r>
              <a:rPr lang="en-US" sz="2400" b="1" dirty="0"/>
              <a:t>Caleb E. </a:t>
            </a:r>
            <a:r>
              <a:rPr lang="en-US" sz="2400" b="1" dirty="0" smtClean="0"/>
              <a:t>Finch</a:t>
            </a:r>
          </a:p>
          <a:p>
            <a:pPr algn="l">
              <a:defRPr/>
            </a:pPr>
            <a:r>
              <a:rPr lang="en-US" sz="2400" b="1" dirty="0" smtClean="0"/>
              <a:t> </a:t>
            </a:r>
            <a:r>
              <a:rPr lang="en-US" sz="2400" b="1" dirty="0"/>
              <a:t>Gregory S. Thomas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-50800" y="9144000"/>
            <a:ext cx="7010400" cy="609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Thompson et al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sym typeface="Gill Sans" charset="0"/>
              </a:rPr>
              <a:t>: 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sym typeface="Gill Sans" charset="0"/>
              </a:rPr>
              <a:t>The Lancet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sym typeface="Gill Sans" charset="0"/>
              </a:rPr>
              <a:t>, March10 , </a:t>
            </a:r>
            <a:r>
              <a:rPr lang="en-US" sz="2400" dirty="0"/>
              <a:t>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sym typeface="Gill Sans" charset="0"/>
              </a:rPr>
              <a:t>013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sym typeface="Gill Sans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45300" y="9169400"/>
            <a:ext cx="5981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71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600" dirty="0" smtClean="0"/>
              <a:t>Background</a:t>
            </a:r>
            <a:endParaRPr lang="en-US" sz="6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70000" y="3048000"/>
            <a:ext cx="10464800" cy="5715000"/>
          </a:xfrm>
        </p:spPr>
        <p:txBody>
          <a:bodyPr/>
          <a:lstStyle/>
          <a:p>
            <a:pPr>
              <a:defRPr/>
            </a:pPr>
            <a:r>
              <a:rPr lang="en-US" sz="4800" dirty="0" smtClean="0"/>
              <a:t>Atherosclerosis is commonly considered to be a disease of modern times and related to modern lifestyles.</a:t>
            </a:r>
          </a:p>
          <a:p>
            <a:pPr>
              <a:defRPr/>
            </a:pPr>
            <a:r>
              <a:rPr lang="en-US" sz="4800" dirty="0" smtClean="0"/>
              <a:t>But…is it? Maybe this statement isn’t completely true.</a:t>
            </a:r>
          </a:p>
          <a:p>
            <a:pPr>
              <a:defRPr/>
            </a:pPr>
            <a:r>
              <a:rPr lang="en-US" sz="4800" dirty="0" smtClean="0"/>
              <a:t>Was it present in ancient people?</a:t>
            </a:r>
          </a:p>
          <a:p>
            <a:pPr marL="266700" indent="0"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3278545"/>
            <a:ext cx="5559430" cy="60952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140200" y="381000"/>
            <a:ext cx="5105400" cy="2209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Coronary</a:t>
            </a:r>
            <a:r>
              <a:rPr kumimoji="0" lang="en-US" sz="5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Calcium Scoring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4800600"/>
            <a:ext cx="6787556" cy="380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21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- Title and Content copy 3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 3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Pages>0</Pages>
  <Words>619</Words>
  <Characters>0</Characters>
  <Application>Microsoft Office PowerPoint</Application>
  <PresentationFormat>Custom</PresentationFormat>
  <Lines>0</Lines>
  <Paragraphs>117</Paragraphs>
  <Slides>26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1_Title &amp; Bullets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1_Title &amp; Bullets - Right</vt:lpstr>
      <vt:lpstr>Title, Bullets &amp; Photo</vt:lpstr>
      <vt:lpstr>Bullets</vt:lpstr>
      <vt:lpstr>Default - Title and Content copy 3</vt:lpstr>
      <vt:lpstr>Title - Center</vt:lpstr>
      <vt:lpstr>Photo - Horizontal</vt:lpstr>
      <vt:lpstr>PowerPoint Presentation</vt:lpstr>
      <vt:lpstr>The IMPACT Study How old is atherosclerosis?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Diet</vt:lpstr>
      <vt:lpstr>Housing</vt:lpstr>
      <vt:lpstr>Summary</vt:lpstr>
      <vt:lpstr>IMPACT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Bobley, Brett</dc:creator>
  <cp:lastModifiedBy>Bobley, Brett</cp:lastModifiedBy>
  <cp:revision>66</cp:revision>
  <dcterms:modified xsi:type="dcterms:W3CDTF">2013-11-25T18:56:36Z</dcterms:modified>
</cp:coreProperties>
</file>