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0835" autoAdjust="0"/>
  </p:normalViewPr>
  <p:slideViewPr>
    <p:cSldViewPr snapToGrid="0" snapToObjects="1">
      <p:cViewPr varScale="1">
        <p:scale>
          <a:sx n="71" d="100"/>
          <a:sy n="71" d="100"/>
        </p:scale>
        <p:origin x="110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F2D8C-838C-45EB-9A6F-AA5FFE17BA50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3835A-E032-4BDE-92A8-289A15363F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3835A-E032-4BDE-92A8-289A15363FD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5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F4DAD-0B97-EA4D-81F8-E20C22DE5D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AA202F-CFE9-E34E-82C7-A2C0C1262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E4872-8E8E-D544-AB7B-3F9718B42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3C9-096F-5A48-B263-1252EF94EED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1A2D6-26B9-5B4C-AC09-31B673C89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7402B-AE60-564C-B470-3BB0B590F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A8D8-9E83-914B-8C38-B4FAF960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3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BFD72-FBF8-1F42-9694-32C2F8B0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C836D-EF77-084C-AE32-C3F2DB15F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63FFF-DB73-B44E-B34B-DE66F056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3C9-096F-5A48-B263-1252EF94EED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38ABA-8E23-1840-A821-F9F4AB67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7DDB7-1C0E-2B49-88BE-D4BCEAC92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A8D8-9E83-914B-8C38-B4FAF960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88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166CE1-E5B8-FB47-85A3-9B59B688A0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30565F-CAA2-3E48-B83E-20A73AA37A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C3869-A254-3C41-9BA8-C251DF23B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3C9-096F-5A48-B263-1252EF94EED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EC5A4-F160-094F-AC2E-A861997D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1C65F-5685-354F-B1B0-313A67C5F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A8D8-9E83-914B-8C38-B4FAF960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3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AC8FD-18AF-9548-AA87-4BFA77D5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1E86E-E7C1-B948-9B47-346909511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46A405-81DE-4A4A-8861-D7BBE0E4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3C9-096F-5A48-B263-1252EF94EED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0E944-BD09-3145-89C3-74EC8ABF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24AB7-CC22-BC4B-A7FE-B930DD744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A8D8-9E83-914B-8C38-B4FAF960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ECFAD-E233-8443-AA02-2F57692EB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FF367-ADBD-9147-A383-14051DBA7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611E5-93C7-0144-939C-FC193040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3C9-096F-5A48-B263-1252EF94EED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5DCF2-6042-F749-A937-F0192EDA8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7C018-978F-B142-BCCA-1AB9B806F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A8D8-9E83-914B-8C38-B4FAF960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9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E85D-F8F8-0744-AAD4-405212287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EB692-30A5-0B47-AA5B-B0570758A7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F25A97-55FD-E441-BB43-265A7F0F7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4DA3E-97B3-E047-951F-5C3E264C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3C9-096F-5A48-B263-1252EF94EED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FEF0-2B7D-064F-89E6-80B32F24D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493ED-22C4-CA42-8C04-FE704CA7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A8D8-9E83-914B-8C38-B4FAF960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9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8CE2-6322-CE44-85E6-40D3F4CAD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93823-675B-ED45-9195-5F78021A3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24BAD6-A2F6-9242-88E9-4CF318A19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62B066-E57C-D041-8067-A0D5895792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6A037-7DAF-7B4D-B134-63DF320E59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BDCA2C-C4BF-2544-A389-280EAB513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3C9-096F-5A48-B263-1252EF94EED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51360E-8345-A747-B533-76A2C70D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289081-C5FC-384A-81B1-B9A920C6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A8D8-9E83-914B-8C38-B4FAF960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1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44A54-5900-FB48-B8A9-E5CF2796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650353-B771-F745-99B2-370F4BB50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3C9-096F-5A48-B263-1252EF94EED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4B6B46-152B-0F41-B79B-CC61F8AD8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23312A-FC46-154E-8776-C81809C69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A8D8-9E83-914B-8C38-B4FAF960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0FA348-A720-E14D-A2E3-5F2001CBA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3C9-096F-5A48-B263-1252EF94EED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91DD9-7140-D542-B3F5-B4619FB31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6B130-CF29-5341-85B9-2698010D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A8D8-9E83-914B-8C38-B4FAF960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279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6BD38-09C4-2A46-8DE5-69F84DB54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2283D-1256-CD48-A134-4D6F0CFD8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CBD4F-F709-A446-B74A-F930583C8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5B5F2-16CE-7745-8DE9-BDC2A9EA8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3C9-096F-5A48-B263-1252EF94EED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49179-C4BE-BB4B-9924-5EF3DFCA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466C93-153B-9548-8AE0-71BD5C8C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A8D8-9E83-914B-8C38-B4FAF960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80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DEFDC-8F50-AB4D-8764-67043224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2F7A2-3EAA-B345-9764-30B91DAB8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ABA712-2EAE-434A-9F57-FF6B218B81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0F51B-E775-FC4D-B531-D75BE266D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573C9-096F-5A48-B263-1252EF94EED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66A61-87EB-1942-8E63-C992A411C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D9B19-D165-AC41-8C7F-F94BE9E44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DA8D8-9E83-914B-8C38-B4FAF960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8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2DD909-4A24-004F-8938-9C7F50F19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BF300-66C7-244B-AC04-28DE3D4ED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FDA5D9-F252-2345-87C9-060BF42DE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573C9-096F-5A48-B263-1252EF94EED3}" type="datetimeFigureOut">
              <a:rPr lang="en-US" smtClean="0"/>
              <a:t>2/6/2020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EA435-653D-EF46-A630-8915FB9E56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EF8756-0F72-204A-B511-2FFCFE3602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DA8D8-9E83-914B-8C38-B4FAF96083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45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4kg.org/wp-content/uploads/2018/07/Smiraglia-and-Szostak_Converting-UDC-to-BCC.pdf" TargetMode="External"/><Relationship Id="rId2" Type="http://schemas.openxmlformats.org/officeDocument/2006/relationships/hyperlink" Target="https://librarycarpentry.org/Top-10-FAIR/2019/09/05/linked-open-dat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4kg.org/wp-content/uploads/2018/05/MensuralMusicGraph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6DAE0-6859-FB41-9411-3C9C47861A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Digging into the Knowledge Graph (2017-2020)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775250-E4EC-634F-8416-CA9155D74E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at the Trans-Atlantic Platform Digging into Data Round 4, January 29 - 31, 2020</a:t>
            </a:r>
          </a:p>
          <a:p>
            <a:r>
              <a:rPr lang="en-US" dirty="0"/>
              <a:t>NSF, USA</a:t>
            </a:r>
          </a:p>
        </p:txBody>
      </p:sp>
    </p:spTree>
    <p:extLst>
      <p:ext uri="{BB962C8B-B14F-4D97-AF65-F5344CB8AC3E}">
        <p14:creationId xmlns:p14="http://schemas.microsoft.com/office/powerpoint/2010/main" val="19357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47E2B-5A7A-3D49-8343-D970359D1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in a nutshell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4FDC3E-FFD8-9F4B-AE7F-8AA085F7F6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Consortium (small)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Richard </a:t>
            </a:r>
            <a:r>
              <a:rPr lang="en-US" dirty="0" err="1"/>
              <a:t>Smiraglia</a:t>
            </a:r>
            <a:r>
              <a:rPr lang="en-US" dirty="0"/>
              <a:t> (University of Wisconsin, Milwaukee; now Institute for Knowledge </a:t>
            </a:r>
            <a:r>
              <a:rPr lang="en-US" dirty="0" err="1"/>
              <a:t>Organisation</a:t>
            </a:r>
            <a:r>
              <a:rPr lang="en-US" dirty="0"/>
              <a:t> and Structure)</a:t>
            </a:r>
          </a:p>
          <a:p>
            <a:pPr marL="0" indent="0">
              <a:buNone/>
            </a:pPr>
            <a:r>
              <a:rPr lang="en-US" dirty="0"/>
              <a:t>Rick </a:t>
            </a:r>
            <a:r>
              <a:rPr lang="en-US" dirty="0" err="1"/>
              <a:t>Szostak</a:t>
            </a:r>
            <a:r>
              <a:rPr lang="en-US" dirty="0"/>
              <a:t> (University of Alberta)</a:t>
            </a:r>
          </a:p>
          <a:p>
            <a:pPr marL="0" indent="0">
              <a:buNone/>
            </a:pPr>
            <a:r>
              <a:rPr lang="en-US" dirty="0"/>
              <a:t>Andrea Scharnhorst (Royal Netherlands Academy of Arts and Sciences)</a:t>
            </a:r>
          </a:p>
          <a:p>
            <a:pPr marL="0" indent="0">
              <a:buNone/>
            </a:pPr>
            <a:r>
              <a:rPr lang="en-US" dirty="0"/>
              <a:t>Team</a:t>
            </a:r>
          </a:p>
          <a:p>
            <a:pPr marL="0" indent="0">
              <a:buNone/>
            </a:pPr>
            <a:r>
              <a:rPr lang="en-US" dirty="0"/>
              <a:t>Vanessa </a:t>
            </a:r>
            <a:r>
              <a:rPr lang="en-US" dirty="0" err="1"/>
              <a:t>Schlais</a:t>
            </a:r>
            <a:r>
              <a:rPr lang="en-US" dirty="0"/>
              <a:t>, Ronald </a:t>
            </a:r>
            <a:r>
              <a:rPr lang="en-US" dirty="0" err="1"/>
              <a:t>Siebes</a:t>
            </a:r>
            <a:r>
              <a:rPr lang="en-US" dirty="0"/>
              <a:t>, Tobias Renwick</a:t>
            </a:r>
          </a:p>
          <a:p>
            <a:pPr marL="0" indent="0">
              <a:buNone/>
            </a:pPr>
            <a:r>
              <a:rPr lang="en-US" dirty="0"/>
              <a:t>Partners</a:t>
            </a:r>
          </a:p>
          <a:p>
            <a:pPr marL="0" indent="0">
              <a:buNone/>
            </a:pPr>
            <a:r>
              <a:rPr lang="en-US" dirty="0"/>
              <a:t>Aida Slavic (UDC), </a:t>
            </a:r>
            <a:r>
              <a:rPr lang="en-US" dirty="0" err="1"/>
              <a:t>Wouter</a:t>
            </a:r>
            <a:r>
              <a:rPr lang="en-US" dirty="0"/>
              <a:t> </a:t>
            </a:r>
            <a:r>
              <a:rPr lang="en-US" dirty="0" err="1"/>
              <a:t>Beek</a:t>
            </a:r>
            <a:r>
              <a:rPr lang="en-US" dirty="0"/>
              <a:t> (Triply), Daniel Martinez Avila (Sao Paolo)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5C7461-5953-3448-9EC7-F969A86C91C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O1: Develop methods to index the LOD cloud with the aim of improving findability and searchability– focus on vocabularies relevant for the SSH domain.</a:t>
            </a:r>
          </a:p>
          <a:p>
            <a:r>
              <a:rPr lang="en-US" dirty="0"/>
              <a:t>O2: Develop recommendations for LOD publication for communities in the SSH, with emphasis on the re-use of existing vocabularies.</a:t>
            </a:r>
          </a:p>
          <a:p>
            <a:r>
              <a:rPr lang="en-US" dirty="0"/>
              <a:t>O3: Develop guidelines for archiving LOD datasets from the SSH domain and to support the sustainability of domain-specific vocabulary.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Intersection of LOD and KOS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idea was to see if Knowledge Organization systems could enhance operability in LOD.</a:t>
            </a:r>
          </a:p>
          <a:p>
            <a:r>
              <a:rPr lang="en-US" dirty="0" smtClean="0"/>
              <a:t>Our colleagues in the Netherlands had developed the LOD Laundromat</a:t>
            </a:r>
          </a:p>
          <a:p>
            <a:r>
              <a:rPr lang="en-US" dirty="0" smtClean="0"/>
              <a:t>I had developed the BCC</a:t>
            </a:r>
          </a:p>
          <a:p>
            <a:r>
              <a:rPr lang="en-US" dirty="0" smtClean="0"/>
              <a:t>We networked with the coordinator of UDC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We have pursued two case studies, one in Music and the other in Economics, building on the expertise of the US and Canadian 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2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9B8A-D00A-A44E-B15F-445DE78A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O1: Develop methods to index the LOD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616ED-F6CA-BF49-83E0-1F8E3BFC37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Achieved</a:t>
            </a:r>
          </a:p>
          <a:p>
            <a:pPr marL="0" indent="0">
              <a:buNone/>
            </a:pPr>
            <a:r>
              <a:rPr lang="en-US" dirty="0"/>
              <a:t>Indexing SSH vocabulary (using the DANS </a:t>
            </a:r>
            <a:r>
              <a:rPr lang="en-US" dirty="0" err="1"/>
              <a:t>KOSo</a:t>
            </a:r>
            <a:r>
              <a:rPr lang="en-US" dirty="0"/>
              <a:t>) with generic KO systems (example Dahlberg’s classification)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C5205-F336-5642-9DF2-A7E1AE7CDB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Pending</a:t>
            </a:r>
          </a:p>
          <a:p>
            <a:pPr marL="0" indent="0">
              <a:buNone/>
            </a:pPr>
            <a:r>
              <a:rPr lang="en-US" dirty="0"/>
              <a:t>Application of these principles to (a subset) of the LOD cloud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FD9B8B-A051-5840-8DCF-0728A5B66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391" y="4377004"/>
            <a:ext cx="6172200" cy="157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8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9B8A-D00A-A44E-B15F-445DE78A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O2 Develop recommendations for LOD publication for communities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616ED-F6CA-BF49-83E0-1F8E3BFC37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Achieved</a:t>
            </a:r>
          </a:p>
          <a:p>
            <a:pPr marL="0" indent="0">
              <a:buNone/>
            </a:pPr>
            <a:r>
              <a:rPr lang="en-US" dirty="0"/>
              <a:t>Guidelines how to publish LOD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C5205-F336-5642-9DF2-A7E1AE7CDB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Pending</a:t>
            </a:r>
          </a:p>
          <a:p>
            <a:pPr marL="0" indent="0">
              <a:buNone/>
            </a:pPr>
            <a:r>
              <a:rPr lang="en-US" dirty="0"/>
              <a:t>Publishing the BCC as </a:t>
            </a:r>
            <a:r>
              <a:rPr lang="en-US" dirty="0" smtClean="0"/>
              <a:t>LOD (and with thesaural interface)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Publishing the UDC as LOD (taken care of the historic legacy – UDC editions)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0AD33C-D613-9E46-AE7C-BF29E7274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68" y="3864810"/>
            <a:ext cx="5625272" cy="187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4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C9B8A-D00A-A44E-B15F-445DE78A9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O3: Develop guidelines for archiving LOD datasets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616ED-F6CA-BF49-83E0-1F8E3BFC373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Achieved</a:t>
            </a:r>
          </a:p>
          <a:p>
            <a:pPr marL="0" indent="0">
              <a:buNone/>
            </a:pPr>
            <a:r>
              <a:rPr lang="en-US" dirty="0"/>
              <a:t>Design and implement a KOS observatory – archived as data dumb (</a:t>
            </a:r>
            <a:r>
              <a:rPr lang="en-US" dirty="0" err="1"/>
              <a:t>Dataverse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Contributed to Preferred format recommendations (LD as a data format) of DANS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Panel </a:t>
            </a:r>
            <a:r>
              <a:rPr lang="en-US" dirty="0"/>
              <a:t>at DH2019 on Curating Linked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C5205-F336-5642-9DF2-A7E1AE7CDB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Pending</a:t>
            </a:r>
          </a:p>
          <a:p>
            <a:pPr marL="0" indent="0">
              <a:buNone/>
            </a:pPr>
            <a:r>
              <a:rPr lang="en-US" dirty="0"/>
              <a:t>Make the archived </a:t>
            </a:r>
            <a:r>
              <a:rPr lang="en-US" dirty="0" smtClean="0"/>
              <a:t>information in </a:t>
            </a:r>
            <a:r>
              <a:rPr lang="en-US" dirty="0"/>
              <a:t>the </a:t>
            </a:r>
            <a:r>
              <a:rPr lang="en-US" dirty="0" err="1"/>
              <a:t>KOSo</a:t>
            </a:r>
            <a:r>
              <a:rPr lang="en-US" dirty="0"/>
              <a:t> machine readable</a:t>
            </a:r>
          </a:p>
        </p:txBody>
      </p:sp>
    </p:spTree>
    <p:extLst>
      <p:ext uri="{BB962C8B-B14F-4D97-AF65-F5344CB8AC3E}">
        <p14:creationId xmlns:p14="http://schemas.microsoft.com/office/powerpoint/2010/main" val="18300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98A78-30A5-FE49-B606-810975F5C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Interesting insights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041CEB-B38C-5A4D-A8A1-5F382163C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Case study: UDC publication as LOD</a:t>
            </a:r>
          </a:p>
          <a:p>
            <a:pPr lvl="1"/>
            <a:r>
              <a:rPr lang="en-US" dirty="0"/>
              <a:t>Careful design choices are needed to a) protect the historic legacy (provenance) and b) to enable a viable business model </a:t>
            </a:r>
          </a:p>
          <a:p>
            <a:endParaRPr lang="en-US" dirty="0"/>
          </a:p>
          <a:p>
            <a:r>
              <a:rPr lang="en-US" dirty="0"/>
              <a:t>Case study: Computerized Mensural Music Editing (CMME) as LOD</a:t>
            </a:r>
          </a:p>
          <a:p>
            <a:pPr lvl="1"/>
            <a:r>
              <a:rPr lang="en-US" dirty="0"/>
              <a:t>Relevance of </a:t>
            </a:r>
            <a:r>
              <a:rPr lang="en-US" dirty="0" err="1"/>
              <a:t>authorative</a:t>
            </a:r>
            <a:r>
              <a:rPr lang="en-US" dirty="0"/>
              <a:t>, institutional stable curators which act as LD publishers as libraries or public consortia to enable to only the isolated publication but the interlinking of resources</a:t>
            </a:r>
          </a:p>
          <a:p>
            <a:pPr lvl="1"/>
            <a:endParaRPr lang="en-US" dirty="0"/>
          </a:p>
          <a:p>
            <a:r>
              <a:rPr lang="en-US" dirty="0"/>
              <a:t>Case study: </a:t>
            </a:r>
            <a:r>
              <a:rPr lang="en-US" dirty="0" smtClean="0"/>
              <a:t>BCC: </a:t>
            </a:r>
          </a:p>
          <a:p>
            <a:pPr lvl="1"/>
            <a:r>
              <a:rPr lang="en-US" sz="2000" dirty="0" smtClean="0"/>
              <a:t>One challenge is that many terms are broader than LOD counterparts.</a:t>
            </a:r>
            <a:endParaRPr lang="en-US" sz="2000" dirty="0"/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D8DA0D1C-7A44-E04D-A891-93E38E1D57C5}"/>
              </a:ext>
            </a:extLst>
          </p:cNvPr>
          <p:cNvSpPr/>
          <p:nvPr/>
        </p:nvSpPr>
        <p:spPr>
          <a:xfrm>
            <a:off x="8680174" y="2756452"/>
            <a:ext cx="1192696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8031E-11F0-ED4C-8BC7-23054A6BA7F7}"/>
              </a:ext>
            </a:extLst>
          </p:cNvPr>
          <p:cNvSpPr txBox="1"/>
          <p:nvPr/>
        </p:nvSpPr>
        <p:spPr>
          <a:xfrm>
            <a:off x="10084904" y="271093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O2, O3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384945-2554-1C4A-9B64-A10A414D36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782" y="132865"/>
            <a:ext cx="3485018" cy="1960978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964D3DE6-FD30-BE42-A8B6-5D7D959B7E2E}"/>
              </a:ext>
            </a:extLst>
          </p:cNvPr>
          <p:cNvSpPr/>
          <p:nvPr/>
        </p:nvSpPr>
        <p:spPr>
          <a:xfrm>
            <a:off x="7892434" y="4764158"/>
            <a:ext cx="1192696" cy="2782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D549C-CBC4-1541-B77F-E379EE23016E}"/>
              </a:ext>
            </a:extLst>
          </p:cNvPr>
          <p:cNvSpPr txBox="1"/>
          <p:nvPr/>
        </p:nvSpPr>
        <p:spPr>
          <a:xfrm>
            <a:off x="9344400" y="475753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O2, O3</a:t>
            </a:r>
          </a:p>
        </p:txBody>
      </p:sp>
    </p:spTree>
    <p:extLst>
      <p:ext uri="{BB962C8B-B14F-4D97-AF65-F5344CB8AC3E}">
        <p14:creationId xmlns:p14="http://schemas.microsoft.com/office/powerpoint/2010/main" val="256441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A9F53-E35B-C842-8D41-19EB07AC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A8F3C-20CD-4846-BC31-0C15201FC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Coen, G, </a:t>
            </a:r>
            <a:r>
              <a:rPr lang="en-US" dirty="0" err="1"/>
              <a:t>Smiraglia</a:t>
            </a:r>
            <a:r>
              <a:rPr lang="en-US" dirty="0"/>
              <a:t>, RP, </a:t>
            </a:r>
            <a:r>
              <a:rPr lang="en-US" dirty="0" err="1"/>
              <a:t>Doorn</a:t>
            </a:r>
            <a:r>
              <a:rPr lang="en-US" dirty="0"/>
              <a:t>, P &amp; Scharnhorst, A 2019, 'Observing trajectories of KOSs Across Space and Time: The DANS KOS Observatory (</a:t>
            </a:r>
            <a:r>
              <a:rPr lang="en-US" dirty="0" err="1"/>
              <a:t>KOSo</a:t>
            </a:r>
            <a:r>
              <a:rPr lang="en-US" dirty="0"/>
              <a:t>)' </a:t>
            </a:r>
            <a:r>
              <a:rPr lang="en-US" i="1" dirty="0"/>
              <a:t>Proceedings from North American Symposium on Knowledge Organization – NASKO,</a:t>
            </a:r>
            <a:r>
              <a:rPr lang="en-US" dirty="0"/>
              <a:t> vol. 7, no. 1, pp. 35-47.</a:t>
            </a:r>
          </a:p>
          <a:p>
            <a:pPr marL="0" indent="0">
              <a:buNone/>
            </a:pPr>
            <a:r>
              <a:rPr lang="en-US" dirty="0" err="1"/>
              <a:t>Siebes</a:t>
            </a:r>
            <a:r>
              <a:rPr lang="en-US" dirty="0"/>
              <a:t>, R., Gregory, K., Coen, G. Scharnhorst, A. 2019. ‘Linked Open Data. 10 Things toward the LOD Realm: The “I” in FAIR in a Semantic Way’. Document </a:t>
            </a:r>
            <a:r>
              <a:rPr lang="en-US" dirty="0" err="1"/>
              <a:t>LibraryMozilla</a:t>
            </a:r>
            <a:r>
              <a:rPr lang="en-US" dirty="0"/>
              <a:t> Sprint May 2019. </a:t>
            </a:r>
            <a:r>
              <a:rPr lang="en-US" u="sng" dirty="0">
                <a:hlinkClick r:id="rId2"/>
              </a:rPr>
              <a:t>https://librarycarpentry.org/Top-10-FAIR/2019/09/05/linked-open-data/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Scharnhorst, A, van </a:t>
            </a:r>
            <a:r>
              <a:rPr lang="en-US" dirty="0" err="1"/>
              <a:t>Erp</a:t>
            </a:r>
            <a:r>
              <a:rPr lang="en-US" dirty="0"/>
              <a:t>, M, </a:t>
            </a:r>
            <a:r>
              <a:rPr lang="en-US" dirty="0" err="1"/>
              <a:t>Siebes</a:t>
            </a:r>
            <a:r>
              <a:rPr lang="en-US" dirty="0"/>
              <a:t>, R, </a:t>
            </a:r>
            <a:r>
              <a:rPr lang="en-US" dirty="0" err="1"/>
              <a:t>Guéret</a:t>
            </a:r>
            <a:r>
              <a:rPr lang="en-US" dirty="0"/>
              <a:t>, CDM, Crick, T, </a:t>
            </a:r>
            <a:r>
              <a:rPr lang="en-US" dirty="0" err="1"/>
              <a:t>Tykhonov</a:t>
            </a:r>
            <a:r>
              <a:rPr lang="en-US" dirty="0"/>
              <a:t>, V, Coen, G, </a:t>
            </a:r>
            <a:r>
              <a:rPr lang="en-US" dirty="0" err="1"/>
              <a:t>Smiraglia</a:t>
            </a:r>
            <a:r>
              <a:rPr lang="en-US" dirty="0"/>
              <a:t>, RP, </a:t>
            </a:r>
            <a:r>
              <a:rPr lang="en-US" dirty="0" err="1"/>
              <a:t>Doorn</a:t>
            </a:r>
            <a:r>
              <a:rPr lang="en-US" dirty="0"/>
              <a:t>, PK, van den Berg, H, de Vries, J, </a:t>
            </a:r>
            <a:r>
              <a:rPr lang="en-US" dirty="0" err="1"/>
              <a:t>Meroño-Peñuela</a:t>
            </a:r>
            <a:r>
              <a:rPr lang="en-US" dirty="0"/>
              <a:t>, A, </a:t>
            </a:r>
            <a:r>
              <a:rPr lang="en-US" dirty="0" err="1"/>
              <a:t>Ashkpour</a:t>
            </a:r>
            <a:r>
              <a:rPr lang="en-US" dirty="0"/>
              <a:t>, A &amp; De </a:t>
            </a:r>
            <a:r>
              <a:rPr lang="en-US" dirty="0" err="1"/>
              <a:t>Valk</a:t>
            </a:r>
            <a:r>
              <a:rPr lang="en-US" dirty="0"/>
              <a:t>, R 2019, Curating and Archiving Linked Data Datasets from the Humanities - From Data of the Present to Data of the Future. In: </a:t>
            </a:r>
            <a:r>
              <a:rPr lang="en-US" i="1" dirty="0"/>
              <a:t>Book of Abstracts DH2019</a:t>
            </a:r>
            <a:r>
              <a:rPr lang="en-US" dirty="0"/>
              <a:t>. ADHO.</a:t>
            </a:r>
          </a:p>
          <a:p>
            <a:pPr marL="0" indent="0">
              <a:buNone/>
            </a:pPr>
            <a:r>
              <a:rPr lang="en-US" dirty="0"/>
              <a:t>Scharnhorst, A, </a:t>
            </a:r>
            <a:r>
              <a:rPr lang="en-US" dirty="0" err="1"/>
              <a:t>Smiraglia</a:t>
            </a:r>
            <a:r>
              <a:rPr lang="en-US" dirty="0"/>
              <a:t>, RP, van </a:t>
            </a:r>
            <a:r>
              <a:rPr lang="en-US" dirty="0" err="1"/>
              <a:t>Berchum</a:t>
            </a:r>
            <a:r>
              <a:rPr lang="en-US" dirty="0"/>
              <a:t>, M, Young, JB &amp; </a:t>
            </a:r>
            <a:r>
              <a:rPr lang="en-US" dirty="0" err="1"/>
              <a:t>Siebes</a:t>
            </a:r>
            <a:r>
              <a:rPr lang="en-US" dirty="0"/>
              <a:t>, R 2019, 'Composers and musical ‘works’ in the Linked Open Data Cloud'. Extended abstract RISM Workshop, Mainz</a:t>
            </a:r>
          </a:p>
          <a:p>
            <a:pPr marL="0" indent="0">
              <a:buNone/>
            </a:pPr>
            <a:r>
              <a:rPr lang="en-US" dirty="0"/>
              <a:t>Ávila, DM, </a:t>
            </a:r>
            <a:r>
              <a:rPr lang="en-US" dirty="0" err="1"/>
              <a:t>Smiraglia</a:t>
            </a:r>
            <a:r>
              <a:rPr lang="en-US" dirty="0"/>
              <a:t>, RP, </a:t>
            </a:r>
            <a:r>
              <a:rPr lang="en-US" dirty="0" err="1"/>
              <a:t>Szostak</a:t>
            </a:r>
            <a:r>
              <a:rPr lang="en-US" dirty="0"/>
              <a:t>, R, Scharnhorst, A, </a:t>
            </a:r>
            <a:r>
              <a:rPr lang="en-US" dirty="0" err="1"/>
              <a:t>Beek</a:t>
            </a:r>
            <a:r>
              <a:rPr lang="en-US" dirty="0"/>
              <a:t>, W, </a:t>
            </a:r>
            <a:r>
              <a:rPr lang="en-US" dirty="0" err="1"/>
              <a:t>Siebes</a:t>
            </a:r>
            <a:r>
              <a:rPr lang="en-US" dirty="0"/>
              <a:t>, R, Ridenour, L &amp; </a:t>
            </a:r>
            <a:r>
              <a:rPr lang="en-US" dirty="0" err="1"/>
              <a:t>Schlais</a:t>
            </a:r>
            <a:r>
              <a:rPr lang="en-US" dirty="0"/>
              <a:t>, V 2018, 'Classifying the LOD Cloud: Digging into the Knowledge Graph' </a:t>
            </a:r>
            <a:r>
              <a:rPr lang="en-US" i="1" dirty="0"/>
              <a:t>BRAJIS - Brazilian Journal of Information Science</a:t>
            </a:r>
            <a:r>
              <a:rPr lang="en-US" dirty="0"/>
              <a:t>: research trends; vol. 12, no. 4, pp. 6-10.</a:t>
            </a:r>
          </a:p>
          <a:p>
            <a:pPr marL="0" indent="0">
              <a:buNone/>
            </a:pPr>
            <a:r>
              <a:rPr lang="en-US" dirty="0" err="1"/>
              <a:t>Szostak</a:t>
            </a:r>
            <a:r>
              <a:rPr lang="en-US" dirty="0"/>
              <a:t>, R, Scharnhorst, A, </a:t>
            </a:r>
            <a:r>
              <a:rPr lang="en-US" dirty="0" err="1"/>
              <a:t>Beek</a:t>
            </a:r>
            <a:r>
              <a:rPr lang="en-US" dirty="0"/>
              <a:t>, W &amp; </a:t>
            </a:r>
            <a:r>
              <a:rPr lang="en-US" dirty="0" err="1"/>
              <a:t>Smiraglia</a:t>
            </a:r>
            <a:r>
              <a:rPr lang="en-US" dirty="0"/>
              <a:t>, RP 2018, Connecting KOSs and the LOD Cloud. in F Ribeiro &amp; ME </a:t>
            </a:r>
            <a:r>
              <a:rPr lang="en-US" dirty="0" err="1"/>
              <a:t>Cerveira</a:t>
            </a:r>
            <a:r>
              <a:rPr lang="en-US" dirty="0"/>
              <a:t> (eds), 15th INTERNATIONAL ISKO CONFERENCE: Challenges and opportunities for Knowledge Organization in the digital age. </a:t>
            </a:r>
            <a:r>
              <a:rPr lang="en-US" i="1" dirty="0"/>
              <a:t>Advances in Knowledge Organization</a:t>
            </a:r>
            <a:r>
              <a:rPr lang="en-US" dirty="0"/>
              <a:t> 16, vol. 16, Ergon Verlag, Würzburg, pp. 521.</a:t>
            </a:r>
            <a:r>
              <a:rPr lang="en-US" dirty="0">
                <a:effectLst/>
              </a:rPr>
              <a:t> </a:t>
            </a:r>
          </a:p>
          <a:p>
            <a:pPr marL="0" indent="0">
              <a:buNone/>
            </a:pPr>
            <a:r>
              <a:rPr lang="en-US" dirty="0" err="1"/>
              <a:t>Smiraglia</a:t>
            </a:r>
            <a:r>
              <a:rPr lang="en-US" dirty="0"/>
              <a:t>, Richard P., and Rick </a:t>
            </a:r>
            <a:r>
              <a:rPr lang="en-US" dirty="0" err="1"/>
              <a:t>Szostak</a:t>
            </a:r>
            <a:r>
              <a:rPr lang="en-US" dirty="0"/>
              <a:t>. 2018 “</a:t>
            </a:r>
            <a:r>
              <a:rPr lang="en-US" dirty="0">
                <a:hlinkClick r:id="rId3"/>
              </a:rPr>
              <a:t>Converting UDC to BCC: Comparative Approaches to Interdisciplinarity.</a:t>
            </a:r>
            <a:r>
              <a:rPr lang="en-US" dirty="0"/>
              <a:t>“</a:t>
            </a:r>
            <a:r>
              <a:rPr lang="en-US" i="1" dirty="0"/>
              <a:t> Challenges and Opportunities for Knowledge Organization: Proceedings of the Fifteenth International ISKO Conference 9-11 July, Porto, Portugal,</a:t>
            </a:r>
            <a:r>
              <a:rPr lang="en-US" dirty="0"/>
              <a:t> ed. Fernanda Ribeiro and Maria Elisa </a:t>
            </a:r>
            <a:r>
              <a:rPr lang="en-US" dirty="0" err="1"/>
              <a:t>Cerveira</a:t>
            </a:r>
            <a:r>
              <a:rPr lang="en-US" i="1" dirty="0"/>
              <a:t>.</a:t>
            </a:r>
            <a:r>
              <a:rPr lang="en-US" dirty="0"/>
              <a:t> Advances in Knowledge Organization 16. Würzburg: Ergon Verlag.</a:t>
            </a:r>
          </a:p>
          <a:p>
            <a:pPr marL="0" indent="0">
              <a:buNone/>
            </a:pPr>
            <a:r>
              <a:rPr lang="en-US" dirty="0" err="1"/>
              <a:t>Smiraglia</a:t>
            </a:r>
            <a:r>
              <a:rPr lang="en-US" dirty="0"/>
              <a:t>, Richard P. 2018. “</a:t>
            </a:r>
            <a:r>
              <a:rPr lang="en-US" dirty="0">
                <a:hlinkClick r:id="rId4"/>
              </a:rPr>
              <a:t>Digging into the [Mensural Music] Knowledge Graph: A Use Case in the LOD Cloud</a:t>
            </a:r>
            <a:r>
              <a:rPr lang="en-US" dirty="0"/>
              <a:t>.” Panel presentation at the 87th Annual Meeting of the Music Library Association. In </a:t>
            </a:r>
            <a:r>
              <a:rPr lang="en-US" i="1" dirty="0"/>
              <a:t>What to Expect When You’re Analyzing, Transforming, and Inputting: A Linked Data Guide</a:t>
            </a:r>
            <a:r>
              <a:rPr lang="en-US" dirty="0"/>
              <a:t>. Portland, Oregon.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82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862</Words>
  <Application>Microsoft Office PowerPoint</Application>
  <PresentationFormat>Widescreen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Digging into the Knowledge Graph (2017-2020)</vt:lpstr>
      <vt:lpstr>Project in a nutshell</vt:lpstr>
      <vt:lpstr>Intersection of LOD and KOS</vt:lpstr>
      <vt:lpstr>O1: Develop methods to index the LOD cloud</vt:lpstr>
      <vt:lpstr>O2 Develop recommendations for LOD publication for communities</vt:lpstr>
      <vt:lpstr>O3: Develop guidelines for archiving LOD datasets</vt:lpstr>
      <vt:lpstr>Interesting insights</vt:lpstr>
      <vt:lpstr>Publications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Digging into the Knowledge Graph</dc:title>
  <dc:creator>Andrea</dc:creator>
  <cp:lastModifiedBy>rszostak</cp:lastModifiedBy>
  <cp:revision>18</cp:revision>
  <dcterms:created xsi:type="dcterms:W3CDTF">2020-01-10T12:48:20Z</dcterms:created>
  <dcterms:modified xsi:type="dcterms:W3CDTF">2020-02-06T17:48:25Z</dcterms:modified>
</cp:coreProperties>
</file>