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autoCompressPictures="0">
  <p:sldMasterIdLst>
    <p:sldMasterId id="2147483938" r:id="rId1"/>
  </p:sldMasterIdLst>
  <p:notesMasterIdLst>
    <p:notesMasterId r:id="rId33"/>
  </p:notesMasterIdLst>
  <p:sldIdLst>
    <p:sldId id="256" r:id="rId2"/>
    <p:sldId id="637" r:id="rId3"/>
    <p:sldId id="257" r:id="rId4"/>
    <p:sldId id="634" r:id="rId5"/>
    <p:sldId id="272" r:id="rId6"/>
    <p:sldId id="259" r:id="rId7"/>
    <p:sldId id="258" r:id="rId8"/>
    <p:sldId id="629" r:id="rId9"/>
    <p:sldId id="578" r:id="rId10"/>
    <p:sldId id="635" r:id="rId11"/>
    <p:sldId id="260" r:id="rId12"/>
    <p:sldId id="273" r:id="rId13"/>
    <p:sldId id="265" r:id="rId14"/>
    <p:sldId id="266" r:id="rId15"/>
    <p:sldId id="264" r:id="rId16"/>
    <p:sldId id="267" r:id="rId17"/>
    <p:sldId id="274" r:id="rId18"/>
    <p:sldId id="268" r:id="rId19"/>
    <p:sldId id="275" r:id="rId20"/>
    <p:sldId id="270" r:id="rId21"/>
    <p:sldId id="630" r:id="rId22"/>
    <p:sldId id="636" r:id="rId23"/>
    <p:sldId id="632" r:id="rId24"/>
    <p:sldId id="631" r:id="rId25"/>
    <p:sldId id="261" r:id="rId26"/>
    <p:sldId id="271" r:id="rId27"/>
    <p:sldId id="276" r:id="rId28"/>
    <p:sldId id="269" r:id="rId29"/>
    <p:sldId id="633" r:id="rId30"/>
    <p:sldId id="263" r:id="rId31"/>
    <p:sldId id="27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83"/>
    <p:restoredTop sz="94674"/>
  </p:normalViewPr>
  <p:slideViewPr>
    <p:cSldViewPr snapToGrid="0" snapToObjects="1">
      <p:cViewPr varScale="1">
        <p:scale>
          <a:sx n="77" d="100"/>
          <a:sy n="77" d="100"/>
        </p:scale>
        <p:origin x="-52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EEC75-504C-DD41-A24C-59068E53750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ABA9C-A050-E042-8F73-E92208C19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5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15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E9D7AE-0F4E-CC42-B7B7-B8E7FC870574}" type="slidenum">
              <a:rPr lang="nl-NL"/>
              <a:pPr/>
              <a:t>30</a:t>
            </a:fld>
            <a:endParaRPr lang="nl-NL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D805-4D6E-ED49-9C9A-3CF27F272F2A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6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16360-D191-634B-B2B8-C1E933E9B0D2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8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0E122-8C09-A641-859B-ECF042CE80B7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28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46718" y="1808164"/>
            <a:ext cx="10104967" cy="387333"/>
          </a:xfrm>
        </p:spPr>
        <p:txBody>
          <a:bodyPr anchor="t"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1246718" y="2844793"/>
            <a:ext cx="10104967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1246718" y="2443149"/>
            <a:ext cx="10104967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BA0CD21-E1FA-6543-8ED8-A508B95CFCEC}" type="datetime1">
              <a:rPr lang="en-US" smtClean="0"/>
              <a:t>1/30/20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tabLst>
                <a:tab pos="896938" algn="l"/>
              </a:tabLst>
              <a:defRPr/>
            </a:lvl1pPr>
          </a:lstStyle>
          <a:p>
            <a:pPr marL="519113" indent="-519113"/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33949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D08D-A24C-F444-A55E-1837ADB8F377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69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C452-211E-C346-9D96-69A74BC26057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3E908-DB24-DE4A-B2E4-325098156FE0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4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FDB-032B-7945-BE88-24F0C5F76155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E28B-D903-A944-85B7-80021BC421E6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2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F5C4-9B2C-1F43-84EB-3419369CD1B8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0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F257-C347-B84A-911E-930523CFC1DD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3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4D93-8457-CD4B-9A1E-A1FA849A4F83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09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877597-FF3F-1D45-99EB-D0FCFC88327E}" type="datetime1">
              <a:rPr lang="en-US" smtClean="0"/>
              <a:t>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6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.informatik.uni-rostock.de/isebel/translatio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A9E492-D187-0C4B-9478-3375A6B4B8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ISEBEL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3C2A25-46EF-0244-A757-3B80231AFC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Intelligent Search Engine for Belief Legends</a:t>
            </a:r>
          </a:p>
        </p:txBody>
      </p:sp>
      <p:pic>
        <p:nvPicPr>
          <p:cNvPr id="4" name="Picture 3" descr="IsebelLogo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33" y="0"/>
            <a:ext cx="2934067" cy="30966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C565939-F412-984D-8E7A-FC8B690E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9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9232DAD9-EB22-644B-A028-5B9E5587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of </a:t>
            </a:r>
            <a:r>
              <a:rPr lang="en-US" dirty="0" err="1"/>
              <a:t>collecton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0672A4B-287F-2641-B09D-179A8116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8" name="Picture 3" descr="C:\Users\cs172\Documents\Habil\Ludwig Krause\Krause S14.jpg">
            <a:extLst>
              <a:ext uri="{FF2B5EF4-FFF2-40B4-BE49-F238E27FC236}">
                <a16:creationId xmlns="" xmlns:a16="http://schemas.microsoft.com/office/drawing/2014/main" id="{5D4B3EA5-F8F5-374B-9806-A7FDE0412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36" y="864108"/>
            <a:ext cx="3611870" cy="51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8">
            <a:extLst>
              <a:ext uri="{FF2B5EF4-FFF2-40B4-BE49-F238E27FC236}">
                <a16:creationId xmlns="" xmlns:a16="http://schemas.microsoft.com/office/drawing/2014/main" id="{EAC1A01E-82D7-2D48-8103-048E3E3A8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31" y="1565480"/>
            <a:ext cx="3718614" cy="2083320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="" xmlns:a16="http://schemas.microsoft.com/office/drawing/2014/main" id="{959D6354-D788-A549-A5D5-38A52BBB5BE1}"/>
              </a:ext>
            </a:extLst>
          </p:cNvPr>
          <p:cNvSpPr txBox="1"/>
          <p:nvPr/>
        </p:nvSpPr>
        <p:spPr>
          <a:xfrm>
            <a:off x="8427175" y="6138802"/>
            <a:ext cx="2920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Notes </a:t>
            </a:r>
            <a:r>
              <a:rPr lang="de-DE" sz="20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de-DE" sz="20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correspondent</a:t>
            </a:r>
            <a:r>
              <a:rPr lang="de-DE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3" name="Notched Right Arrow 12">
            <a:extLst>
              <a:ext uri="{FF2B5EF4-FFF2-40B4-BE49-F238E27FC236}">
                <a16:creationId xmlns="" xmlns:a16="http://schemas.microsoft.com/office/drawing/2014/main" id="{AB1DAC30-9C2E-0E4D-B868-8DEC8B9DEF85}"/>
              </a:ext>
            </a:extLst>
          </p:cNvPr>
          <p:cNvSpPr/>
          <p:nvPr/>
        </p:nvSpPr>
        <p:spPr>
          <a:xfrm rot="10800000">
            <a:off x="7391386" y="2484121"/>
            <a:ext cx="581409" cy="40385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14854DB-B95F-6641-A5AB-4B8B8EBACDF8}"/>
              </a:ext>
            </a:extLst>
          </p:cNvPr>
          <p:cNvSpPr txBox="1"/>
          <p:nvPr/>
        </p:nvSpPr>
        <p:spPr>
          <a:xfrm>
            <a:off x="4243969" y="3756660"/>
            <a:ext cx="26173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1"/>
                </a:solidFill>
              </a:rPr>
              <a:t>Excerpted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by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Wossidlo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0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32155D-87D6-BD49-A3A5-5574BB4B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status: story and story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3DE3B4-1202-0441-BE71-0D40EA35383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475106" y="716693"/>
            <a:ext cx="9165856" cy="5474042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1C9028E-5B24-D04C-9C98-844E12D3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6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5A3314-F6DB-E642-883B-0BE1FADD4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33" y="0"/>
            <a:ext cx="99707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FE7B29-9B30-EB47-990F-6DF388586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3192931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789529B6-0C89-F742-8FE4-F4E0A8B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6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Integration </a:t>
            </a:r>
            <a:r>
              <a:rPr lang="de-DE" dirty="0" err="1"/>
              <a:t>Process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53" y="1123837"/>
            <a:ext cx="3674659" cy="455230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Global </a:t>
            </a:r>
            <a:r>
              <a:rPr lang="de-DE" dirty="0" err="1"/>
              <a:t>Conceptual</a:t>
            </a:r>
            <a:r>
              <a:rPr lang="de-DE" dirty="0"/>
              <a:t> Schema (GCS)</a:t>
            </a:r>
          </a:p>
          <a:p>
            <a:pPr lvl="1"/>
            <a:r>
              <a:rPr lang="de-DE" dirty="0"/>
              <a:t>Integrated Schema </a:t>
            </a:r>
            <a:r>
              <a:rPr lang="de-DE" dirty="0" err="1"/>
              <a:t>from</a:t>
            </a:r>
            <a:r>
              <a:rPr lang="de-DE" dirty="0"/>
              <a:t> all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sources</a:t>
            </a:r>
            <a:endParaRPr lang="de-DE" dirty="0"/>
          </a:p>
          <a:p>
            <a:pPr lvl="1"/>
            <a:r>
              <a:rPr lang="de-DE" dirty="0"/>
              <a:t>Data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hypergraph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  <a:p>
            <a:r>
              <a:rPr lang="de-DE" dirty="0"/>
              <a:t>Intermediate Schemas (</a:t>
            </a:r>
            <a:r>
              <a:rPr lang="de-DE" dirty="0" err="1"/>
              <a:t>InS</a:t>
            </a:r>
            <a:r>
              <a:rPr lang="de-DE" dirty="0"/>
              <a:t>)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source</a:t>
            </a:r>
            <a:endParaRPr lang="de-DE" dirty="0"/>
          </a:p>
          <a:p>
            <a:pPr lvl="1"/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expressed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global </a:t>
            </a:r>
            <a:r>
              <a:rPr lang="de-DE" dirty="0" err="1"/>
              <a:t>model</a:t>
            </a:r>
            <a:endParaRPr lang="de-DE" dirty="0"/>
          </a:p>
          <a:p>
            <a:pPr lvl="1"/>
            <a:r>
              <a:rPr lang="de-DE" dirty="0"/>
              <a:t>Translation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schema</a:t>
            </a:r>
            <a:r>
              <a:rPr lang="de-DE" dirty="0"/>
              <a:t> (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602EBA-0AD7-0349-99D4-9A2EA72E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6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Hypergraph Model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types</a:t>
            </a:r>
            <a:endParaRPr lang="de-DE" dirty="0"/>
          </a:p>
          <a:p>
            <a:pPr lvl="1"/>
            <a:r>
              <a:rPr lang="de-DE" dirty="0" err="1"/>
              <a:t>Represent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facts</a:t>
            </a:r>
            <a:r>
              <a:rPr lang="de-DE" dirty="0"/>
              <a:t>, </a:t>
            </a:r>
            <a:r>
              <a:rPr lang="de-DE" dirty="0" err="1"/>
              <a:t>metadata</a:t>
            </a:r>
            <a:r>
              <a:rPr lang="de-DE" dirty="0"/>
              <a:t>,</a:t>
            </a:r>
          </a:p>
          <a:p>
            <a:pPr lvl="1"/>
            <a:r>
              <a:rPr lang="de-DE" dirty="0"/>
              <a:t>e.g. </a:t>
            </a:r>
            <a:r>
              <a:rPr lang="de-DE" dirty="0" err="1"/>
              <a:t>persons</a:t>
            </a:r>
            <a:r>
              <a:rPr lang="de-DE" dirty="0"/>
              <a:t>, </a:t>
            </a:r>
            <a:r>
              <a:rPr lang="de-DE" dirty="0" err="1"/>
              <a:t>places</a:t>
            </a:r>
            <a:r>
              <a:rPr lang="de-DE" dirty="0"/>
              <a:t>, </a:t>
            </a:r>
            <a:r>
              <a:rPr lang="de-DE" dirty="0" err="1"/>
              <a:t>events</a:t>
            </a:r>
            <a:r>
              <a:rPr lang="de-DE" dirty="0"/>
              <a:t>, </a:t>
            </a:r>
            <a:r>
              <a:rPr lang="de-DE" dirty="0" err="1"/>
              <a:t>keywords</a:t>
            </a:r>
            <a:r>
              <a:rPr lang="de-DE" dirty="0"/>
              <a:t>, </a:t>
            </a:r>
            <a:r>
              <a:rPr lang="de-DE" dirty="0" err="1"/>
              <a:t>descriptors</a:t>
            </a:r>
            <a:r>
              <a:rPr lang="de-DE" dirty="0"/>
              <a:t> ...</a:t>
            </a:r>
          </a:p>
          <a:p>
            <a:pPr lvl="1"/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attributes</a:t>
            </a:r>
            <a:endParaRPr lang="de-DE" dirty="0"/>
          </a:p>
          <a:p>
            <a:r>
              <a:rPr lang="de-DE" dirty="0" err="1"/>
              <a:t>Hyperedge</a:t>
            </a:r>
            <a:r>
              <a:rPr lang="de-DE" dirty="0"/>
              <a:t> </a:t>
            </a:r>
            <a:r>
              <a:rPr lang="de-DE" dirty="0" err="1"/>
              <a:t>types</a:t>
            </a:r>
            <a:endParaRPr lang="de-DE" dirty="0"/>
          </a:p>
          <a:p>
            <a:pPr lvl="1"/>
            <a:r>
              <a:rPr lang="de-DE" dirty="0" err="1"/>
              <a:t>Represent</a:t>
            </a:r>
            <a:r>
              <a:rPr lang="de-DE" dirty="0"/>
              <a:t> </a:t>
            </a:r>
            <a:r>
              <a:rPr lang="de-DE" dirty="0" err="1"/>
              <a:t>relationships</a:t>
            </a:r>
            <a:r>
              <a:rPr lang="de-DE" dirty="0"/>
              <a:t> </a:t>
            </a:r>
            <a:r>
              <a:rPr lang="de-DE" dirty="0" err="1"/>
              <a:t>among</a:t>
            </a:r>
            <a:r>
              <a:rPr lang="de-DE" dirty="0"/>
              <a:t> a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nodes</a:t>
            </a:r>
            <a:r>
              <a:rPr lang="de-DE" dirty="0"/>
              <a:t>, e.g.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notes</a:t>
            </a:r>
            <a:r>
              <a:rPr lang="de-DE" dirty="0"/>
              <a:t>, narratives, </a:t>
            </a:r>
            <a:r>
              <a:rPr lang="de-DE" dirty="0" err="1"/>
              <a:t>reports</a:t>
            </a:r>
            <a:r>
              <a:rPr lang="de-DE" dirty="0"/>
              <a:t>, </a:t>
            </a:r>
            <a:r>
              <a:rPr lang="de-DE" dirty="0" err="1"/>
              <a:t>news</a:t>
            </a:r>
            <a:r>
              <a:rPr lang="de-DE" dirty="0"/>
              <a:t> </a:t>
            </a:r>
            <a:r>
              <a:rPr lang="de-DE" dirty="0" err="1"/>
              <a:t>coverage</a:t>
            </a:r>
            <a:endParaRPr lang="de-DE" dirty="0"/>
          </a:p>
          <a:p>
            <a:pPr lvl="1"/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attributes</a:t>
            </a:r>
            <a:endParaRPr lang="de-DE" dirty="0"/>
          </a:p>
          <a:p>
            <a:pPr lvl="1"/>
            <a:r>
              <a:rPr lang="de-DE" dirty="0"/>
              <a:t>Are </a:t>
            </a:r>
            <a:r>
              <a:rPr lang="de-DE" dirty="0" err="1"/>
              <a:t>directed</a:t>
            </a:r>
            <a:r>
              <a:rPr lang="de-DE" dirty="0"/>
              <a:t>, </a:t>
            </a:r>
            <a:r>
              <a:rPr lang="de-DE" dirty="0" err="1"/>
              <a:t>mapping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incoming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outgoing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sets</a:t>
            </a:r>
            <a:endParaRPr lang="de-DE" dirty="0"/>
          </a:p>
          <a:p>
            <a:pPr lvl="1"/>
            <a:r>
              <a:rPr lang="de-DE" dirty="0"/>
              <a:t>Flexible </a:t>
            </a:r>
            <a:r>
              <a:rPr lang="de-DE" dirty="0" err="1"/>
              <a:t>with</a:t>
            </a:r>
            <a:r>
              <a:rPr lang="de-DE" dirty="0"/>
              <a:t> relaxed </a:t>
            </a:r>
            <a:r>
              <a:rPr lang="de-DE" dirty="0" err="1"/>
              <a:t>constraints</a:t>
            </a:r>
            <a:r>
              <a:rPr lang="de-DE" dirty="0"/>
              <a:t> , i.e. </a:t>
            </a:r>
            <a:r>
              <a:rPr lang="de-DE" dirty="0" err="1"/>
              <a:t>content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(</a:t>
            </a:r>
            <a:r>
              <a:rPr lang="de-DE" dirty="0" err="1"/>
              <a:t>sequence</a:t>
            </a:r>
            <a:r>
              <a:rPr lang="de-DE" dirty="0"/>
              <a:t>, alternative, </a:t>
            </a:r>
            <a:r>
              <a:rPr lang="de-DE" dirty="0" err="1"/>
              <a:t>occurences</a:t>
            </a:r>
            <a:r>
              <a:rPr lang="de-DE" dirty="0"/>
              <a:t>)</a:t>
            </a:r>
          </a:p>
          <a:p>
            <a:r>
              <a:rPr lang="de-DE" dirty="0"/>
              <a:t>Basic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attributes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node</a:t>
            </a:r>
            <a:r>
              <a:rPr lang="de-DE" dirty="0"/>
              <a:t> (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hyperedge</a:t>
            </a:r>
            <a:r>
              <a:rPr lang="de-DE" dirty="0"/>
              <a:t>): Text Date, Boolean, Integer, ...</a:t>
            </a:r>
          </a:p>
          <a:p>
            <a:pPr lvl="1"/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2924844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Relational Model</a:t>
            </a:r>
          </a:p>
          <a:p>
            <a:pPr lvl="1"/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analogon</a:t>
            </a:r>
            <a:endParaRPr lang="de-DE" dirty="0"/>
          </a:p>
          <a:p>
            <a:pPr lvl="2"/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entities</a:t>
            </a:r>
            <a:endParaRPr lang="de-DE" dirty="0"/>
          </a:p>
          <a:p>
            <a:pPr lvl="2"/>
            <a:r>
              <a:rPr lang="de-DE" dirty="0" err="1"/>
              <a:t>primary</a:t>
            </a:r>
            <a:r>
              <a:rPr lang="de-DE" dirty="0"/>
              <a:t> </a:t>
            </a:r>
            <a:r>
              <a:rPr lang="de-DE" dirty="0" err="1"/>
              <a:t>keys</a:t>
            </a:r>
            <a:r>
              <a:rPr lang="de-DE" dirty="0"/>
              <a:t> </a:t>
            </a:r>
            <a:r>
              <a:rPr lang="de-DE" dirty="0" err="1"/>
              <a:t>identfying</a:t>
            </a:r>
            <a:r>
              <a:rPr lang="de-DE" dirty="0"/>
              <a:t> </a:t>
            </a:r>
            <a:r>
              <a:rPr lang="de-DE" dirty="0" err="1"/>
              <a:t>entities</a:t>
            </a:r>
            <a:endParaRPr lang="de-DE" dirty="0"/>
          </a:p>
          <a:p>
            <a:pPr lvl="1"/>
            <a:r>
              <a:rPr lang="de-DE" dirty="0" err="1"/>
              <a:t>Hyperedge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analogon</a:t>
            </a:r>
            <a:endParaRPr lang="de-DE" dirty="0"/>
          </a:p>
          <a:p>
            <a:pPr lvl="2"/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relationships</a:t>
            </a:r>
            <a:endParaRPr lang="de-DE" dirty="0"/>
          </a:p>
          <a:p>
            <a:pPr lvl="2"/>
            <a:r>
              <a:rPr lang="de-DE" dirty="0" err="1"/>
              <a:t>primary</a:t>
            </a:r>
            <a:r>
              <a:rPr lang="de-DE" dirty="0"/>
              <a:t> </a:t>
            </a:r>
            <a:r>
              <a:rPr lang="de-DE" dirty="0" err="1"/>
              <a:t>foreign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references</a:t>
            </a:r>
            <a:r>
              <a:rPr lang="de-DE" dirty="0"/>
              <a:t> </a:t>
            </a:r>
            <a:r>
              <a:rPr lang="de-DE" dirty="0" err="1"/>
              <a:t>connecting</a:t>
            </a:r>
            <a:r>
              <a:rPr lang="de-DE" dirty="0"/>
              <a:t> </a:t>
            </a:r>
            <a:r>
              <a:rPr lang="de-DE" dirty="0" err="1"/>
              <a:t>entities</a:t>
            </a:r>
            <a:endParaRPr lang="de-DE" dirty="0"/>
          </a:p>
          <a:p>
            <a:endParaRPr lang="de-D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E8565FA-F2BD-664B-B9C9-4678BF27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83CC13-2C23-6A4E-82C2-E15D84512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datasets for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D64DFC-B985-D34E-BBE4-9CB403BEB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Baseline facts about: persons, places, events, references/literature, keyword/descriptor/term/lemma/index entry, …</a:t>
            </a:r>
          </a:p>
          <a:p>
            <a:r>
              <a:rPr lang="en-US" dirty="0"/>
              <a:t>Strategy Bottom-up:</a:t>
            </a:r>
          </a:p>
          <a:p>
            <a:pPr lvl="1"/>
            <a:r>
              <a:rPr lang="en-US" dirty="0"/>
              <a:t>compose from micro formats,</a:t>
            </a:r>
          </a:p>
          <a:p>
            <a:r>
              <a:rPr lang="en-US" dirty="0"/>
              <a:t>LOD Linked Open Data as much as possible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dataCite</a:t>
            </a:r>
            <a:r>
              <a:rPr lang="en-US" dirty="0"/>
              <a:t>, unqualified/qualified </a:t>
            </a:r>
            <a:r>
              <a:rPr lang="en-US" dirty="0" err="1"/>
              <a:t>DublinCore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1E2A80-8028-0C4A-AD85-25D0F39E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9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OAI - PMH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Protocol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harvest</a:t>
            </a:r>
            <a:r>
              <a:rPr lang="de-DE" dirty="0"/>
              <a:t> different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sources</a:t>
            </a:r>
            <a:endParaRPr lang="de-DE" dirty="0"/>
          </a:p>
          <a:p>
            <a:r>
              <a:rPr lang="de-DE" dirty="0"/>
              <a:t>Data Provider </a:t>
            </a:r>
            <a:r>
              <a:rPr lang="de-DE" dirty="0" err="1"/>
              <a:t>interface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folktale</a:t>
            </a:r>
            <a:r>
              <a:rPr lang="de-DE" dirty="0"/>
              <a:t> </a:t>
            </a:r>
            <a:r>
              <a:rPr lang="de-DE" dirty="0" err="1"/>
              <a:t>database</a:t>
            </a:r>
            <a:endParaRPr lang="de-DE" dirty="0"/>
          </a:p>
          <a:p>
            <a:r>
              <a:rPr lang="de-DE" dirty="0"/>
              <a:t>Exports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schema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hypergraph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  <a:p>
            <a:pPr lvl="1"/>
            <a:r>
              <a:rPr lang="de-DE" dirty="0" err="1"/>
              <a:t>Local</a:t>
            </a:r>
            <a:r>
              <a:rPr lang="de-DE" dirty="0"/>
              <a:t> Export Schema:</a:t>
            </a:r>
          </a:p>
          <a:p>
            <a:pPr lvl="2"/>
            <a:r>
              <a:rPr lang="de-DE" dirty="0" err="1"/>
              <a:t>Describes</a:t>
            </a:r>
            <a:r>
              <a:rPr lang="de-DE" dirty="0"/>
              <a:t> internal </a:t>
            </a:r>
            <a:r>
              <a:rPr lang="de-DE" dirty="0" err="1"/>
              <a:t>schema</a:t>
            </a:r>
            <a:r>
              <a:rPr lang="de-DE" dirty="0"/>
              <a:t> [relational </a:t>
            </a:r>
            <a:r>
              <a:rPr lang="de-DE" dirty="0" err="1"/>
              <a:t>model</a:t>
            </a:r>
            <a:r>
              <a:rPr lang="de-DE" dirty="0"/>
              <a:t>] </a:t>
            </a:r>
            <a:r>
              <a:rPr lang="de-DE" dirty="0" err="1"/>
              <a:t>with</a:t>
            </a:r>
            <a:r>
              <a:rPr lang="de-DE" dirty="0"/>
              <a:t> global </a:t>
            </a:r>
            <a:r>
              <a:rPr lang="de-DE" dirty="0" err="1"/>
              <a:t>model</a:t>
            </a:r>
            <a:r>
              <a:rPr lang="de-DE" dirty="0"/>
              <a:t> [</a:t>
            </a:r>
            <a:r>
              <a:rPr lang="de-DE" dirty="0" err="1"/>
              <a:t>hypergraph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]</a:t>
            </a:r>
          </a:p>
          <a:p>
            <a:pPr lvl="2"/>
            <a:r>
              <a:rPr lang="de-DE" dirty="0" err="1"/>
              <a:t>Tranforms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external</a:t>
            </a:r>
            <a:r>
              <a:rPr lang="de-DE" dirty="0"/>
              <a:t> global </a:t>
            </a:r>
            <a:r>
              <a:rPr lang="de-DE" dirty="0" err="1"/>
              <a:t>representation</a:t>
            </a: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F2AB99-37E3-C441-A887-9846AF03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3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E868E0-AA6B-454E-9454-F3E05912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3" y="0"/>
            <a:ext cx="1216577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BC00452-15FC-2045-9189-590EE2C9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87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/>
          <p:cNvSpPr/>
          <p:nvPr/>
        </p:nvSpPr>
        <p:spPr>
          <a:xfrm>
            <a:off x="3575720" y="2132856"/>
            <a:ext cx="6696744" cy="43204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 anchorCtr="0"/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(OF)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847528" y="3861048"/>
            <a:ext cx="8568952" cy="86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647728" y="2204864"/>
            <a:ext cx="6552728" cy="2880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r>
              <a:rPr lang="de-DE" sz="1400" dirty="0"/>
              <a:t>OAI – Service Provider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47728" y="2996952"/>
            <a:ext cx="2088232" cy="50405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pPr algn="ctr"/>
            <a:r>
              <a:rPr lang="de-DE" sz="1400" dirty="0"/>
              <a:t>OAI – Data Provider</a:t>
            </a:r>
          </a:p>
          <a:p>
            <a:pPr algn="ctr"/>
            <a:r>
              <a:rPr lang="de-DE" sz="1400" dirty="0"/>
              <a:t>WossiDiA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431704" y="1772816"/>
            <a:ext cx="6912768" cy="18002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400" dirty="0">
                <a:solidFill>
                  <a:schemeClr val="tx2"/>
                </a:solidFill>
              </a:rPr>
              <a:t>OAI – PMH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879976" y="2996952"/>
            <a:ext cx="2088232" cy="50405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pPr algn="ctr"/>
            <a:r>
              <a:rPr lang="de-DE" sz="1400" dirty="0"/>
              <a:t>OAI – Data Provider</a:t>
            </a:r>
          </a:p>
          <a:p>
            <a:pPr algn="ctr"/>
            <a:r>
              <a:rPr lang="de-DE" sz="1400" dirty="0" err="1"/>
              <a:t>Dutch</a:t>
            </a:r>
            <a:r>
              <a:rPr lang="de-DE" sz="1400" dirty="0"/>
              <a:t> </a:t>
            </a:r>
            <a:r>
              <a:rPr lang="de-DE" sz="1400" dirty="0" err="1"/>
              <a:t>Folktale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8112224" y="2996952"/>
            <a:ext cx="2088232" cy="50405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pPr algn="ctr"/>
            <a:r>
              <a:rPr lang="de-DE" sz="1400" dirty="0"/>
              <a:t>OAI – Data Provider</a:t>
            </a:r>
          </a:p>
          <a:p>
            <a:pPr algn="ctr"/>
            <a:r>
              <a:rPr lang="de-DE" sz="1400" dirty="0" err="1"/>
              <a:t>Danish</a:t>
            </a:r>
            <a:r>
              <a:rPr lang="de-DE" sz="1400" dirty="0"/>
              <a:t> </a:t>
            </a:r>
            <a:r>
              <a:rPr lang="de-DE" sz="1400" dirty="0" err="1"/>
              <a:t>Folktale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847528" y="1124744"/>
            <a:ext cx="8568952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r>
              <a:rPr lang="de-DE" sz="1400" dirty="0"/>
              <a:t>Global Data Schema (</a:t>
            </a:r>
            <a:r>
              <a:rPr lang="de-DE" sz="1400" dirty="0" err="1"/>
              <a:t>full</a:t>
            </a:r>
            <a:r>
              <a:rPr lang="de-DE" sz="1400" dirty="0"/>
              <a:t> ISEBEL)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647728" y="4005064"/>
            <a:ext cx="2088232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pPr algn="ctr"/>
            <a:r>
              <a:rPr lang="de-DE" sz="1400" dirty="0" err="1"/>
              <a:t>Local</a:t>
            </a:r>
            <a:r>
              <a:rPr lang="de-DE" sz="1400" dirty="0"/>
              <a:t> Export Schema</a:t>
            </a:r>
          </a:p>
          <a:p>
            <a:pPr algn="ctr"/>
            <a:r>
              <a:rPr lang="de-DE" sz="1400" dirty="0"/>
              <a:t>(WossiDiA)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647728" y="5085184"/>
            <a:ext cx="2088232" cy="50405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pPr algn="ctr"/>
            <a:r>
              <a:rPr lang="de-DE" sz="1400" dirty="0" err="1"/>
              <a:t>WossiPG</a:t>
            </a:r>
            <a:r>
              <a:rPr lang="de-DE" sz="1400" dirty="0"/>
              <a:t> View</a:t>
            </a:r>
            <a:br>
              <a:rPr lang="de-DE" sz="1400" dirty="0"/>
            </a:br>
            <a:r>
              <a:rPr lang="de-DE" sz="1400" dirty="0"/>
              <a:t>(WossiDiA PowerGraph)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8" name="Zylinder 17"/>
          <p:cNvSpPr/>
          <p:nvPr/>
        </p:nvSpPr>
        <p:spPr>
          <a:xfrm>
            <a:off x="3647728" y="6021288"/>
            <a:ext cx="2088232" cy="64807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WossiDiA</a:t>
            </a:r>
          </a:p>
          <a:p>
            <a:pPr algn="ctr"/>
            <a:r>
              <a:rPr lang="de-DE" sz="1400" dirty="0"/>
              <a:t>Digital Archive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847528" y="1412776"/>
            <a:ext cx="1368152" cy="27999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pPr algn="ctr"/>
            <a:r>
              <a:rPr lang="de-DE" sz="1400" dirty="0" err="1"/>
              <a:t>Modeled</a:t>
            </a:r>
            <a:endParaRPr lang="de-DE" sz="1400" dirty="0"/>
          </a:p>
          <a:p>
            <a:pPr algn="ctr"/>
            <a:r>
              <a:rPr lang="de-DE" sz="1400" dirty="0" err="1"/>
              <a:t>With</a:t>
            </a:r>
            <a:endParaRPr lang="de-DE" sz="1400" dirty="0"/>
          </a:p>
          <a:p>
            <a:pPr algn="ctr"/>
            <a:r>
              <a:rPr lang="de-DE" sz="1400" dirty="0"/>
              <a:t>Data</a:t>
            </a:r>
          </a:p>
          <a:p>
            <a:pPr algn="ctr"/>
            <a:r>
              <a:rPr lang="de-DE" sz="1400" dirty="0"/>
              <a:t>Model:</a:t>
            </a:r>
            <a:endParaRPr lang="de-DE" sz="1400" b="1" dirty="0"/>
          </a:p>
          <a:p>
            <a:pPr algn="ctr"/>
            <a:r>
              <a:rPr lang="de-DE" sz="1400" b="1" dirty="0" err="1"/>
              <a:t>Hyper</a:t>
            </a:r>
            <a:endParaRPr lang="de-DE" sz="1400" b="1" dirty="0"/>
          </a:p>
          <a:p>
            <a:pPr algn="ctr"/>
            <a:r>
              <a:rPr lang="de-DE" sz="1400" b="1" dirty="0"/>
              <a:t>Graph</a:t>
            </a:r>
          </a:p>
        </p:txBody>
      </p:sp>
      <p:sp>
        <p:nvSpPr>
          <p:cNvPr id="23" name="Pfeil nach oben 22"/>
          <p:cNvSpPr/>
          <p:nvPr/>
        </p:nvSpPr>
        <p:spPr>
          <a:xfrm>
            <a:off x="6672064" y="2636912"/>
            <a:ext cx="504056" cy="288032"/>
          </a:xfrm>
          <a:prstGeom prst="upArrow">
            <a:avLst>
              <a:gd name="adj1" fmla="val 50000"/>
              <a:gd name="adj2" fmla="val 63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25" name="Pfeil nach oben 24"/>
          <p:cNvSpPr/>
          <p:nvPr/>
        </p:nvSpPr>
        <p:spPr>
          <a:xfrm>
            <a:off x="4439816" y="5661248"/>
            <a:ext cx="504056" cy="288032"/>
          </a:xfrm>
          <a:prstGeom prst="upArrow">
            <a:avLst>
              <a:gd name="adj1" fmla="val 50000"/>
              <a:gd name="adj2" fmla="val 63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27" name="Rechteck 26"/>
          <p:cNvSpPr/>
          <p:nvPr/>
        </p:nvSpPr>
        <p:spPr>
          <a:xfrm>
            <a:off x="3575720" y="2852936"/>
            <a:ext cx="2232248" cy="1800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(AG)</a:t>
            </a:r>
          </a:p>
        </p:txBody>
      </p:sp>
      <p:sp>
        <p:nvSpPr>
          <p:cNvPr id="29" name="Rechteck 28"/>
          <p:cNvSpPr/>
          <p:nvPr/>
        </p:nvSpPr>
        <p:spPr>
          <a:xfrm>
            <a:off x="3575720" y="4941168"/>
            <a:ext cx="2232248" cy="1800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(AC)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879976" y="4005064"/>
            <a:ext cx="2088232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pPr algn="ctr"/>
            <a:r>
              <a:rPr lang="de-DE" sz="1400" dirty="0" err="1"/>
              <a:t>Local</a:t>
            </a:r>
            <a:r>
              <a:rPr lang="de-DE" sz="1400" dirty="0"/>
              <a:t> Export Schema</a:t>
            </a:r>
          </a:p>
          <a:p>
            <a:pPr algn="ctr"/>
            <a:r>
              <a:rPr lang="de-DE" sz="1400" dirty="0"/>
              <a:t>(</a:t>
            </a:r>
            <a:r>
              <a:rPr lang="de-DE" sz="1400" dirty="0" err="1"/>
              <a:t>Dutch</a:t>
            </a:r>
            <a:r>
              <a:rPr lang="de-DE" sz="1400" dirty="0"/>
              <a:t> </a:t>
            </a:r>
            <a:r>
              <a:rPr lang="de-DE" sz="1400" dirty="0" err="1"/>
              <a:t>Folktale</a:t>
            </a:r>
            <a:r>
              <a:rPr lang="de-DE" sz="1400" dirty="0"/>
              <a:t>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8112224" y="4005064"/>
            <a:ext cx="2088232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lIns="36000" tIns="36000" rIns="36000" bIns="36000" rtlCol="0" anchor="ctr" anchorCtr="1">
            <a:noAutofit/>
          </a:bodyPr>
          <a:lstStyle/>
          <a:p>
            <a:pPr algn="ctr"/>
            <a:r>
              <a:rPr lang="de-DE" sz="1400" dirty="0" err="1"/>
              <a:t>Local</a:t>
            </a:r>
            <a:r>
              <a:rPr lang="de-DE" sz="1400" dirty="0"/>
              <a:t> Export Schema</a:t>
            </a:r>
          </a:p>
          <a:p>
            <a:pPr algn="ctr"/>
            <a:r>
              <a:rPr lang="de-DE" sz="1400" dirty="0"/>
              <a:t>(</a:t>
            </a:r>
            <a:r>
              <a:rPr lang="de-DE" sz="1400" dirty="0" err="1"/>
              <a:t>Danish</a:t>
            </a:r>
            <a:r>
              <a:rPr lang="de-DE" sz="1400" dirty="0"/>
              <a:t> </a:t>
            </a:r>
            <a:r>
              <a:rPr lang="de-DE" sz="1400" dirty="0" err="1"/>
              <a:t>Folktale</a:t>
            </a:r>
            <a:r>
              <a:rPr lang="de-DE" sz="1400" dirty="0"/>
              <a:t>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33" name="Pfeil nach oben 32"/>
          <p:cNvSpPr/>
          <p:nvPr/>
        </p:nvSpPr>
        <p:spPr>
          <a:xfrm>
            <a:off x="6456040" y="1700808"/>
            <a:ext cx="504056" cy="360040"/>
          </a:xfrm>
          <a:prstGeom prst="upArrow">
            <a:avLst>
              <a:gd name="adj1" fmla="val 50000"/>
              <a:gd name="adj2" fmla="val 6309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34" name="Zylinder 33"/>
          <p:cNvSpPr/>
          <p:nvPr/>
        </p:nvSpPr>
        <p:spPr>
          <a:xfrm>
            <a:off x="1991544" y="188640"/>
            <a:ext cx="1152128" cy="7200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Power</a:t>
            </a:r>
          </a:p>
          <a:p>
            <a:pPr algn="ctr"/>
            <a:r>
              <a:rPr lang="de-DE" sz="1400" dirty="0"/>
              <a:t>Graph</a:t>
            </a:r>
          </a:p>
        </p:txBody>
      </p:sp>
      <p:sp>
        <p:nvSpPr>
          <p:cNvPr id="37" name="Pfeil nach oben 36"/>
          <p:cNvSpPr/>
          <p:nvPr/>
        </p:nvSpPr>
        <p:spPr>
          <a:xfrm>
            <a:off x="8904312" y="2636912"/>
            <a:ext cx="504056" cy="288032"/>
          </a:xfrm>
          <a:prstGeom prst="upArrow">
            <a:avLst>
              <a:gd name="adj1" fmla="val 50000"/>
              <a:gd name="adj2" fmla="val 63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38" name="Pfeil nach oben 37"/>
          <p:cNvSpPr/>
          <p:nvPr/>
        </p:nvSpPr>
        <p:spPr>
          <a:xfrm>
            <a:off x="4439816" y="2636912"/>
            <a:ext cx="504056" cy="288032"/>
          </a:xfrm>
          <a:prstGeom prst="upArrow">
            <a:avLst>
              <a:gd name="adj1" fmla="val 50000"/>
              <a:gd name="adj2" fmla="val 63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39" name="Pfeil nach oben 38"/>
          <p:cNvSpPr/>
          <p:nvPr/>
        </p:nvSpPr>
        <p:spPr>
          <a:xfrm>
            <a:off x="4439816" y="3645024"/>
            <a:ext cx="504056" cy="288032"/>
          </a:xfrm>
          <a:prstGeom prst="upArrow">
            <a:avLst>
              <a:gd name="adj1" fmla="val 50000"/>
              <a:gd name="adj2" fmla="val 63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40" name="Pfeil nach oben 39"/>
          <p:cNvSpPr/>
          <p:nvPr/>
        </p:nvSpPr>
        <p:spPr>
          <a:xfrm>
            <a:off x="4439816" y="4725144"/>
            <a:ext cx="504056" cy="288032"/>
          </a:xfrm>
          <a:prstGeom prst="upArrow">
            <a:avLst>
              <a:gd name="adj1" fmla="val 50000"/>
              <a:gd name="adj2" fmla="val 63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41" name="Rechteck 40"/>
          <p:cNvSpPr/>
          <p:nvPr/>
        </p:nvSpPr>
        <p:spPr>
          <a:xfrm>
            <a:off x="1775520" y="116632"/>
            <a:ext cx="1584176" cy="151216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de-DE" sz="1400" dirty="0">
              <a:solidFill>
                <a:srgbClr val="FF0000"/>
              </a:solidFill>
            </a:endParaRPr>
          </a:p>
          <a:p>
            <a:r>
              <a:rPr lang="de-DE" sz="1400" dirty="0">
                <a:solidFill>
                  <a:srgbClr val="FF0000"/>
                </a:solidFill>
              </a:rPr>
              <a:t>(AC)</a:t>
            </a:r>
          </a:p>
        </p:txBody>
      </p:sp>
      <p:sp>
        <p:nvSpPr>
          <p:cNvPr id="44" name="Rechteck 43"/>
          <p:cNvSpPr/>
          <p:nvPr/>
        </p:nvSpPr>
        <p:spPr>
          <a:xfrm>
            <a:off x="3503712" y="116632"/>
            <a:ext cx="1584176" cy="151216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de-DE" sz="1400" dirty="0">
              <a:solidFill>
                <a:srgbClr val="FF0000"/>
              </a:solidFill>
            </a:endParaRPr>
          </a:p>
          <a:p>
            <a:r>
              <a:rPr lang="de-DE" sz="1400" dirty="0">
                <a:solidFill>
                  <a:srgbClr val="FF0000"/>
                </a:solidFill>
              </a:rPr>
              <a:t>(OF)</a:t>
            </a:r>
          </a:p>
        </p:txBody>
      </p:sp>
      <p:sp>
        <p:nvSpPr>
          <p:cNvPr id="36" name="Pfeil nach oben 35"/>
          <p:cNvSpPr/>
          <p:nvPr/>
        </p:nvSpPr>
        <p:spPr>
          <a:xfrm>
            <a:off x="2312096" y="1052736"/>
            <a:ext cx="471536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43" name="Pfeil nach oben 42"/>
          <p:cNvSpPr/>
          <p:nvPr/>
        </p:nvSpPr>
        <p:spPr>
          <a:xfrm>
            <a:off x="4007768" y="908720"/>
            <a:ext cx="471536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45" name="Textfeld 44"/>
          <p:cNvSpPr txBox="1"/>
          <p:nvPr/>
        </p:nvSpPr>
        <p:spPr>
          <a:xfrm>
            <a:off x="3647728" y="260648"/>
            <a:ext cx="129614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GraphMining</a:t>
            </a:r>
            <a:endParaRPr lang="de-DE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5904BA9-88E7-6741-9D8C-D42B38F0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CKAN and harvested data</a:t>
            </a:r>
          </a:p>
        </p:txBody>
      </p:sp>
      <p:pic>
        <p:nvPicPr>
          <p:cNvPr id="4" name="Picture 3" descr="IMG_467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"/>
          <a:stretch/>
        </p:blipFill>
        <p:spPr>
          <a:xfrm>
            <a:off x="4979273" y="139405"/>
            <a:ext cx="3855697" cy="64088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CB2AF15-89A5-1847-B037-13532801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5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motivations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 descr="t4X0Saj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79" y="702157"/>
            <a:ext cx="5367346" cy="536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49791B-4919-384E-8BFF-C7AF32E4F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Multilingual </a:t>
            </a:r>
            <a:r>
              <a:rPr lang="en-US" smtClean="0"/>
              <a:t>search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CCBD48-AC3F-CD43-BF7E-86ECC147B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699596"/>
          </a:xfrm>
        </p:spPr>
        <p:txBody>
          <a:bodyPr/>
          <a:lstStyle/>
          <a:p>
            <a:r>
              <a:rPr lang="en-US" dirty="0"/>
              <a:t>Full-text search based on translations of each story</a:t>
            </a:r>
          </a:p>
          <a:p>
            <a:pPr lvl="1"/>
            <a:r>
              <a:rPr lang="en-US" dirty="0"/>
              <a:t>For each story in target language L, we generate a dirty translation D into each of the other ”search” languages, S (Danish, Dutch, German)</a:t>
            </a:r>
          </a:p>
          <a:p>
            <a:pPr lvl="1"/>
            <a:r>
              <a:rPr lang="en-US" dirty="0"/>
              <a:t>These are then indexed using the native indexing in the </a:t>
            </a:r>
            <a:r>
              <a:rPr lang="en-US" dirty="0" err="1"/>
              <a:t>db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A full text search in  any language S returns stories in each of the target languages based on the search of L and D</a:t>
            </a:r>
            <a:r>
              <a:rPr lang="en-US" baseline="-25000" dirty="0"/>
              <a:t>1</a:t>
            </a:r>
            <a:r>
              <a:rPr lang="en-US" dirty="0"/>
              <a:t> and D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“Dirty translations” are generated using Google NMT </a:t>
            </a:r>
          </a:p>
          <a:p>
            <a:pPr lvl="2"/>
            <a:r>
              <a:rPr lang="en-US" dirty="0"/>
              <a:t>We intend to locate models locally at UCLA and run these locally instead of in the cloud on a GPU machine specifically designed for </a:t>
            </a:r>
            <a:r>
              <a:rPr lang="en-US" dirty="0" smtClean="0"/>
              <a:t>this</a:t>
            </a:r>
            <a:endParaRPr lang="en-US" dirty="0"/>
          </a:p>
          <a:p>
            <a:r>
              <a:rPr lang="en-US" dirty="0"/>
              <a:t>Domain specific terms</a:t>
            </a:r>
          </a:p>
          <a:p>
            <a:pPr lvl="1"/>
            <a:r>
              <a:rPr lang="en-US" dirty="0"/>
              <a:t>We have a series of highly specialized terms that are cross-translated by hand and added as an additional field to each story</a:t>
            </a:r>
          </a:p>
          <a:p>
            <a:pPr lvl="1"/>
            <a:r>
              <a:rPr lang="en-US" dirty="0"/>
              <a:t>Story A will have native ”special terms” as well as translations into each of the partner languages [this does not scale very well, although the number of terms is very limited ~400 per corpus</a:t>
            </a:r>
            <a:r>
              <a:rPr lang="en-US" dirty="0" smtClean="0"/>
              <a:t>]</a:t>
            </a:r>
          </a:p>
          <a:p>
            <a:r>
              <a:rPr lang="en-US" dirty="0" smtClean="0"/>
              <a:t>White paper at </a:t>
            </a:r>
            <a:r>
              <a:rPr lang="en-US" dirty="0">
                <a:hlinkClick r:id="rId2"/>
              </a:rPr>
              <a:t>https://git.informatik.uni-rostock.de/isebel/translation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CE3E9E3-9887-3240-B030-6658EB7F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3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E7359A-1FD6-E644-9502-CA951D86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examples:</a:t>
            </a:r>
            <a:br>
              <a:rPr lang="en-US" dirty="0"/>
            </a:br>
            <a:r>
              <a:rPr lang="en-US" dirty="0"/>
              <a:t>Our custom NMT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3036F888-5E8C-C648-B5C8-AB018EC47C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497668"/>
              </p:ext>
            </p:extLst>
          </p:nvPr>
        </p:nvGraphicFramePr>
        <p:xfrm>
          <a:off x="3868738" y="863600"/>
          <a:ext cx="7315200" cy="5669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="" xmlns:a16="http://schemas.microsoft.com/office/drawing/2014/main" val="3390521788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31171849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211685749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1447995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Original Story 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Prior translation (Transformer)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Current Translation</a:t>
                      </a:r>
                    </a:p>
                    <a:p>
                      <a:r>
                        <a:rPr lang="en-US" sz="1400" dirty="0"/>
                        <a:t>(Byte pair encoding)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Gold Standard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5114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Så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siger</a:t>
                      </a:r>
                      <a:r>
                        <a:rPr lang="en-US" sz="1400" dirty="0"/>
                        <a:t> den </a:t>
                      </a:r>
                      <a:r>
                        <a:rPr lang="en-US" sz="1400" dirty="0" err="1"/>
                        <a:t>fattige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Mand</a:t>
                      </a:r>
                      <a:r>
                        <a:rPr lang="en-US" sz="1400" dirty="0"/>
                        <a:t> , at </a:t>
                      </a:r>
                      <a:r>
                        <a:rPr lang="en-US" sz="1400" dirty="0" err="1"/>
                        <a:t>han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havde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en</a:t>
                      </a:r>
                      <a:r>
                        <a:rPr lang="en-US" sz="1400" dirty="0"/>
                        <a:t> Karl , der </a:t>
                      </a:r>
                      <a:r>
                        <a:rPr lang="en-US" sz="1400" dirty="0" err="1"/>
                        <a:t>rimeligvis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kunde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begrave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hende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sådan</a:t>
                      </a:r>
                      <a:r>
                        <a:rPr lang="en-US" sz="1400" dirty="0"/>
                        <a:t> , at </a:t>
                      </a:r>
                      <a:r>
                        <a:rPr lang="en-US" sz="1400" dirty="0" err="1"/>
                        <a:t>hun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skulde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ikke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komme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igjen</a:t>
                      </a:r>
                      <a:r>
                        <a:rPr lang="en-US" sz="1400" dirty="0"/>
                        <a:t>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Then the poor man says that he had a farmhand who could bury her so that she </a:t>
                      </a:r>
                      <a:r>
                        <a:rPr lang="en-US" sz="1400" dirty="0" err="1"/>
                        <a:t>wouldn</a:t>
                      </a:r>
                      <a:r>
                        <a:rPr lang="en-US" sz="1400" dirty="0"/>
                        <a:t> ' t come again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Then the poor man says he had a farmhand who could reasonably bury her so that she </a:t>
                      </a:r>
                      <a:r>
                        <a:rPr lang="en-US" sz="1400" dirty="0" err="1"/>
                        <a:t>shouldn</a:t>
                      </a:r>
                      <a:r>
                        <a:rPr lang="en-US" sz="1400" dirty="0"/>
                        <a:t> ' t come again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Then the poor man says that he had a farmhand who probably could bury her so that she </a:t>
                      </a:r>
                      <a:r>
                        <a:rPr lang="en-US" sz="1400" dirty="0" err="1"/>
                        <a:t>wouldn</a:t>
                      </a:r>
                      <a:r>
                        <a:rPr lang="en-US" sz="1400" dirty="0"/>
                        <a:t> ' t come back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1062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Bjærgfolkene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</a:t>
                      </a:r>
                      <a:r>
                        <a:rPr lang="en-US" sz="1400" dirty="0"/>
                        <a:t> den </a:t>
                      </a:r>
                      <a:r>
                        <a:rPr lang="en-US" sz="1400" dirty="0" err="1"/>
                        <a:t>bakke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havde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også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undertiden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deres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linned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ude</a:t>
                      </a:r>
                      <a:r>
                        <a:rPr lang="en-US" sz="1400" dirty="0"/>
                        <a:t>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The &lt;</a:t>
                      </a:r>
                      <a:r>
                        <a:rPr lang="en-US" sz="1400" dirty="0" err="1"/>
                        <a:t>unk</a:t>
                      </a:r>
                      <a:r>
                        <a:rPr lang="en-US" sz="1400" dirty="0"/>
                        <a:t>&gt; in that hill also sometimes had their &lt;</a:t>
                      </a:r>
                      <a:r>
                        <a:rPr lang="en-US" sz="1400" dirty="0" err="1"/>
                        <a:t>unk</a:t>
                      </a:r>
                      <a:r>
                        <a:rPr lang="en-US" sz="1400" dirty="0"/>
                        <a:t>&gt; out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 mound men in that hill also sometimes had their linen out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 mound dwellers in that mound sometimes put their linen out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622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Heksemesteren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havde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sagt</a:t>
                      </a:r>
                      <a:r>
                        <a:rPr lang="en-US" sz="1400" dirty="0"/>
                        <a:t> ham , </a:t>
                      </a:r>
                      <a:r>
                        <a:rPr lang="en-US" sz="1400" dirty="0" err="1"/>
                        <a:t>hvordan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det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vilde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gå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til</a:t>
                      </a:r>
                      <a:r>
                        <a:rPr lang="en-US" sz="1400" dirty="0"/>
                        <a:t>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</a:t>
                      </a:r>
                      <a:r>
                        <a:rPr lang="en-US" sz="1400" dirty="0" err="1"/>
                        <a:t>unk</a:t>
                      </a:r>
                      <a:r>
                        <a:rPr lang="en-US" sz="1400" dirty="0"/>
                        <a:t>&gt; had told him how things would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 witch master had told him how it would go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 witch master had told him what would happen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086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Men </a:t>
                      </a:r>
                      <a:r>
                        <a:rPr lang="en-US" sz="1400" dirty="0" err="1"/>
                        <a:t>en</a:t>
                      </a:r>
                      <a:r>
                        <a:rPr lang="en-US" sz="1400" dirty="0"/>
                        <a:t> gang </a:t>
                      </a:r>
                      <a:r>
                        <a:rPr lang="en-US" sz="1400" dirty="0" err="1"/>
                        <a:t>var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bjærgfolkene</a:t>
                      </a:r>
                      <a:r>
                        <a:rPr lang="en-US" sz="1400" dirty="0"/>
                        <a:t> , der </a:t>
                      </a:r>
                      <a:r>
                        <a:rPr lang="en-US" sz="1400" dirty="0" err="1"/>
                        <a:t>boede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højen</a:t>
                      </a:r>
                      <a:r>
                        <a:rPr lang="en-US" sz="1400" dirty="0"/>
                        <a:t> , </a:t>
                      </a:r>
                      <a:r>
                        <a:rPr lang="en-US" sz="1400" dirty="0" err="1"/>
                        <a:t>blevne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fornærmede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på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But once &lt;</a:t>
                      </a:r>
                      <a:r>
                        <a:rPr lang="en-US" sz="1400" dirty="0" err="1"/>
                        <a:t>unk</a:t>
                      </a:r>
                      <a:r>
                        <a:rPr lang="en-US" sz="1400" dirty="0"/>
                        <a:t>&gt; , which lived in &lt;</a:t>
                      </a:r>
                      <a:r>
                        <a:rPr lang="en-US" sz="1400" dirty="0" err="1"/>
                        <a:t>unk</a:t>
                      </a:r>
                      <a:r>
                        <a:rPr lang="en-US" sz="1400" dirty="0"/>
                        <a:t>&gt; , was &lt;</a:t>
                      </a:r>
                      <a:r>
                        <a:rPr lang="en-US" sz="1400" dirty="0" err="1"/>
                        <a:t>unk</a:t>
                      </a:r>
                      <a:r>
                        <a:rPr lang="en-US" sz="1400" dirty="0"/>
                        <a:t>&gt; upon 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But once the mound dwellers lived in the mound , they were insulted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But once the mound folk who lived in the mound were offended by them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6269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En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karl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traf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en</a:t>
                      </a:r>
                      <a:r>
                        <a:rPr lang="en-US" sz="1400" dirty="0"/>
                        <a:t> gang et par </a:t>
                      </a:r>
                      <a:r>
                        <a:rPr lang="en-US" sz="1400" dirty="0" err="1"/>
                        <a:t>snoge</a:t>
                      </a:r>
                      <a:r>
                        <a:rPr lang="en-US" sz="1400" dirty="0"/>
                        <a:t> , der </a:t>
                      </a:r>
                      <a:r>
                        <a:rPr lang="en-US" sz="1400" dirty="0" err="1"/>
                        <a:t>spøgte</a:t>
                      </a:r>
                      <a:r>
                        <a:rPr lang="en-US" sz="1400" dirty="0"/>
                        <a:t> , </a:t>
                      </a:r>
                      <a:r>
                        <a:rPr lang="en-US" sz="1400" dirty="0" err="1"/>
                        <a:t>og</a:t>
                      </a:r>
                      <a:r>
                        <a:rPr lang="en-US" sz="1400" dirty="0"/>
                        <a:t> slog da den </a:t>
                      </a:r>
                      <a:r>
                        <a:rPr lang="en-US" sz="1400" dirty="0" err="1"/>
                        <a:t>ene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ihjel</a:t>
                      </a:r>
                      <a:r>
                        <a:rPr lang="en-US" sz="1400" dirty="0"/>
                        <a:t>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 farmhand once took a couple of &lt;</a:t>
                      </a:r>
                      <a:r>
                        <a:rPr lang="en-US" sz="1400" dirty="0" err="1"/>
                        <a:t>unk</a:t>
                      </a:r>
                      <a:r>
                        <a:rPr lang="en-US" sz="1400" dirty="0"/>
                        <a:t>&gt; that &lt;</a:t>
                      </a:r>
                      <a:r>
                        <a:rPr lang="en-US" sz="1400" dirty="0" err="1"/>
                        <a:t>unk</a:t>
                      </a:r>
                      <a:r>
                        <a:rPr lang="en-US" sz="1400" dirty="0"/>
                        <a:t>&gt; and then killed 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 farmhand once took a couple of songs that ghost , and killed 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 farmhand once met a pair of grass snakes that were slithering about , and he killed one of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159340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97FFB70-0123-A84D-8E3F-968E2E35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5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 descr="Screen Shot 2020-01-29 at 10.57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3315"/>
          </a:xfrm>
          <a:prstGeom prst="rect">
            <a:avLst/>
          </a:prstGeom>
        </p:spPr>
      </p:pic>
      <p:pic>
        <p:nvPicPr>
          <p:cNvPr id="4" name="Picture 3" descr="Screen Shot 2020-01-29 at 10.58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81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9563" y="5987018"/>
            <a:ext cx="309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http://164.67.31.25/</a:t>
            </a:r>
            <a:r>
              <a:rPr lang="en-US" dirty="0" err="1">
                <a:solidFill>
                  <a:schemeClr val="bg1"/>
                </a:solidFill>
              </a:rPr>
              <a:t>wordmap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1746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679F79-7E36-B14B-A194-74044A59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Multilingual Search Interface:</a:t>
            </a:r>
            <a:br>
              <a:rPr lang="en-US" dirty="0"/>
            </a:br>
            <a:r>
              <a:rPr lang="en-US" dirty="0"/>
              <a:t>Search in English</a:t>
            </a:r>
          </a:p>
        </p:txBody>
      </p:sp>
      <p:pic>
        <p:nvPicPr>
          <p:cNvPr id="6" name="Content Placeholder 5" descr="Screen Shot 2020-01-29 at 11.25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r="10980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89465BA-8BD7-4244-B82A-3B06CAEF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79382" y="413799"/>
            <a:ext cx="273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search.isebel.eu</a:t>
            </a:r>
            <a:r>
              <a:rPr lang="en-US" dirty="0"/>
              <a:t>/</a:t>
            </a:r>
          </a:p>
        </p:txBody>
      </p:sp>
      <p:pic>
        <p:nvPicPr>
          <p:cNvPr id="7" name="Picture 6" descr="Screen Shot 2020-01-29 at 11.27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2479" y="279332"/>
            <a:ext cx="32535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Search.isebel.eu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20-01-29 at 11.29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07" y="1123837"/>
            <a:ext cx="7751461" cy="517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9290DB-8474-EA46-A6CB-65E1480B7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09429A-9526-B547-8D9F-726FBCB30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Adding analytics layers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E84308-863D-3B4E-AD6B-3870564E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7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49791B-4919-384E-8BFF-C7AF32E4F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Analytics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CCBD48-AC3F-CD43-BF7E-86ECC147B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 the OAI-PMH results with </a:t>
            </a:r>
          </a:p>
          <a:p>
            <a:pPr lvl="1"/>
            <a:r>
              <a:rPr lang="en-US" dirty="0"/>
              <a:t>Visualization</a:t>
            </a:r>
          </a:p>
          <a:p>
            <a:pPr lvl="1"/>
            <a:r>
              <a:rPr lang="en-US" dirty="0"/>
              <a:t>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F39ADD5-50B4-984E-88E0-73857D25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5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0920E3-3D4D-4A49-BBA5-78A28BD7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6854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CD9619-D2AA-8447-AB68-A30094A51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92" y="0"/>
            <a:ext cx="1060361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27C30C-995A-6743-9DFD-A4D855F34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498" y="0"/>
            <a:ext cx="1109364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BBC579F-8586-BD4C-BB69-8E5905464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170" y="0"/>
            <a:ext cx="1037824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C84CE0AD-020D-224B-BAFD-ED1EBF569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4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Desideratum:Mss</a:t>
            </a:r>
            <a:r>
              <a:rPr lang="en-US" dirty="0"/>
              <a:t> and annotations in IIIF</a:t>
            </a:r>
          </a:p>
        </p:txBody>
      </p:sp>
      <p:pic>
        <p:nvPicPr>
          <p:cNvPr id="3" name="Picture 2" descr="Screen Shot 2018-06-25 at 7.42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84" y="998648"/>
            <a:ext cx="8676116" cy="4407782"/>
          </a:xfrm>
          <a:prstGeom prst="rect">
            <a:avLst/>
          </a:prstGeom>
        </p:spPr>
      </p:pic>
      <p:pic>
        <p:nvPicPr>
          <p:cNvPr id="4" name="Picture 3" descr="Screen Shot 2018-06-25 at 7.42.3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"/>
          <a:stretch/>
        </p:blipFill>
        <p:spPr>
          <a:xfrm>
            <a:off x="3515884" y="1123837"/>
            <a:ext cx="8676116" cy="44077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C77382B-92A6-4941-950F-EBDC6A73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5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49791B-4919-384E-8BFF-C7AF32E4F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CCBD48-AC3F-CD43-BF7E-86ECC147B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 three other Nordic countries into the project:</a:t>
            </a:r>
          </a:p>
          <a:p>
            <a:pPr lvl="1"/>
            <a:r>
              <a:rPr lang="en-US" dirty="0"/>
              <a:t>Iceland: </a:t>
            </a:r>
            <a:r>
              <a:rPr lang="en-US" dirty="0" err="1"/>
              <a:t>Sagnagrunnur</a:t>
            </a:r>
            <a:endParaRPr lang="en-US" dirty="0"/>
          </a:p>
          <a:p>
            <a:pPr lvl="1"/>
            <a:r>
              <a:rPr lang="en-US" dirty="0"/>
              <a:t>Norway &amp; Sweden: </a:t>
            </a:r>
            <a:r>
              <a:rPr lang="en-US" dirty="0" err="1"/>
              <a:t>Sägenkartan</a:t>
            </a:r>
            <a:endParaRPr lang="en-US" dirty="0"/>
          </a:p>
          <a:p>
            <a:pPr lvl="2"/>
            <a:r>
              <a:rPr lang="en-US" dirty="0"/>
              <a:t>Funding application to the </a:t>
            </a:r>
            <a:r>
              <a:rPr lang="en-US" dirty="0" err="1"/>
              <a:t>Kungl</a:t>
            </a:r>
            <a:r>
              <a:rPr lang="en-US" dirty="0"/>
              <a:t>. Gustav </a:t>
            </a:r>
            <a:r>
              <a:rPr lang="en-US" dirty="0" err="1"/>
              <a:t>Adolfs</a:t>
            </a:r>
            <a:r>
              <a:rPr lang="en-US" dirty="0"/>
              <a:t> </a:t>
            </a:r>
            <a:r>
              <a:rPr lang="en-US" dirty="0" err="1" smtClean="0"/>
              <a:t>Akademi</a:t>
            </a:r>
            <a:endParaRPr lang="en-US" dirty="0" smtClean="0"/>
          </a:p>
          <a:p>
            <a:pPr lvl="2"/>
            <a:r>
              <a:rPr lang="en-US" dirty="0" smtClean="0"/>
              <a:t>Recent funding from Norwegian Research Council (</a:t>
            </a:r>
            <a:r>
              <a:rPr lang="en-US" dirty="0" err="1" smtClean="0"/>
              <a:t>ca</a:t>
            </a:r>
            <a:r>
              <a:rPr lang="en-US" dirty="0" smtClean="0"/>
              <a:t> NKK28m)</a:t>
            </a:r>
            <a:endParaRPr lang="en-US" dirty="0"/>
          </a:p>
          <a:p>
            <a:r>
              <a:rPr lang="en-US" dirty="0"/>
              <a:t>Develop clear methods for other archives to expose their data to the harvester</a:t>
            </a:r>
          </a:p>
          <a:p>
            <a:pPr lvl="1"/>
            <a:r>
              <a:rPr lang="en-US" dirty="0"/>
              <a:t>Current collaboration with Finnish Literary Society</a:t>
            </a:r>
          </a:p>
          <a:p>
            <a:pPr lvl="1"/>
            <a:r>
              <a:rPr lang="en-US" dirty="0"/>
              <a:t>Agreements to work with Estonia, Latvia, Lithuania, Hungary and Greece</a:t>
            </a:r>
          </a:p>
          <a:p>
            <a:r>
              <a:rPr lang="en-US" dirty="0"/>
              <a:t>Arbitrary Search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C7DFDDB-8A6A-D740-8830-EEE9927E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0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90FC8B-2F1E-6240-BB3E-40159D63E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77F90E-FA8B-DC49-AC87-EFC971D13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Meertens</a:t>
            </a:r>
            <a:r>
              <a:rPr lang="en-US" dirty="0"/>
              <a:t> </a:t>
            </a:r>
            <a:r>
              <a:rPr lang="en-US" dirty="0" err="1"/>
              <a:t>Instituut</a:t>
            </a:r>
            <a:r>
              <a:rPr lang="en-US" dirty="0"/>
              <a:t>, part of the Dutch Royal Academy of Sciences (KNAW)</a:t>
            </a:r>
            <a:fld id="{BAE4B2BA-2CE5-5E46-BA88-D752763E8D24}" type="slidenum">
              <a:rPr lang="en-US" smtClean="0"/>
              <a:t>28</a:t>
            </a:fld>
            <a:r>
              <a:rPr lang="en-US" dirty="0"/>
              <a:t>, has an open-ended commitment to sustaining the ISEBEL main infrastructure</a:t>
            </a:r>
          </a:p>
          <a:p>
            <a:r>
              <a:rPr lang="en-US" dirty="0"/>
              <a:t>Individual collections and archives will need to keep their OAI-PMH nodes alive</a:t>
            </a:r>
          </a:p>
          <a:p>
            <a:r>
              <a:rPr lang="en-US" dirty="0"/>
              <a:t>Future challenges with user access as web technologies evolve in the 5-20 year horizon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96CBAA5-75E2-AD4D-BE7C-78EA9D43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6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31113F-72C7-7240-BEF3-C9C6EE8A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907A92-4EEA-C648-97A6-3543E09C5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3528060"/>
            <a:ext cx="7315200" cy="2456688"/>
          </a:xfrm>
        </p:spPr>
        <p:txBody>
          <a:bodyPr/>
          <a:lstStyle/>
          <a:p>
            <a:r>
              <a:rPr lang="en-US" dirty="0" err="1"/>
              <a:t>Meertens</a:t>
            </a:r>
            <a:r>
              <a:rPr lang="en-US" dirty="0"/>
              <a:t> </a:t>
            </a:r>
            <a:r>
              <a:rPr lang="en-US" dirty="0" err="1"/>
              <a:t>Instituut</a:t>
            </a:r>
            <a:r>
              <a:rPr lang="en-US" dirty="0"/>
              <a:t>, Amsterdam, Netherlands (Theo </a:t>
            </a:r>
            <a:r>
              <a:rPr lang="en-US" dirty="0" err="1"/>
              <a:t>Meder</a:t>
            </a:r>
            <a:r>
              <a:rPr lang="en-US" dirty="0"/>
              <a:t>)</a:t>
            </a:r>
          </a:p>
          <a:p>
            <a:r>
              <a:rPr lang="en-US" dirty="0"/>
              <a:t>Uni-Rostock, Rostock, German (Holger Meyer, Christoph Schmitt)</a:t>
            </a:r>
          </a:p>
          <a:p>
            <a:r>
              <a:rPr lang="en-US" dirty="0"/>
              <a:t>UCLA, Los Angeles, USA (Timothy </a:t>
            </a:r>
            <a:r>
              <a:rPr lang="en-US" dirty="0" err="1"/>
              <a:t>Tangherlini</a:t>
            </a:r>
            <a:r>
              <a:rPr lang="en-US" dirty="0"/>
              <a:t>)</a:t>
            </a:r>
          </a:p>
        </p:txBody>
      </p:sp>
      <p:pic>
        <p:nvPicPr>
          <p:cNvPr id="4" name="Picture 3" descr="meertens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78" y="762861"/>
            <a:ext cx="2171108" cy="2171108"/>
          </a:xfrm>
          <a:prstGeom prst="rect">
            <a:avLst/>
          </a:prstGeom>
        </p:spPr>
      </p:pic>
      <p:pic>
        <p:nvPicPr>
          <p:cNvPr id="5" name="Picture 4" descr="rect5061-5-2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340" y="754380"/>
            <a:ext cx="2179589" cy="2179589"/>
          </a:xfrm>
          <a:prstGeom prst="rect">
            <a:avLst/>
          </a:prstGeom>
        </p:spPr>
      </p:pic>
      <p:pic>
        <p:nvPicPr>
          <p:cNvPr id="6" name="Picture 5" descr="comp_folklore_logo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2" y="762861"/>
            <a:ext cx="2926022" cy="217110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AC823F-E930-D249-89C1-A8A0A9D1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7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D6C3D8-3CA9-0E4C-B927-DB671B1BB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4" y="0"/>
            <a:ext cx="1194559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E5F872-2C79-8848-A7B8-B233A27DF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28" y="-1"/>
            <a:ext cx="11801172" cy="7092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F139558-CEF5-364C-B67A-A932C47F8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82" y="0"/>
            <a:ext cx="11862642" cy="71432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A9C6FF0-89F7-7345-BD2E-17BFECC7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06473" y="2262478"/>
            <a:ext cx="3074359" cy="1144921"/>
          </a:xfrm>
          <a:ln/>
        </p:spPr>
        <p:txBody>
          <a:bodyPr tIns="3924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nl-NL" b="1" dirty="0"/>
              <a:t>THANK YOU !</a:t>
            </a:r>
          </a:p>
        </p:txBody>
      </p:sp>
      <p:pic>
        <p:nvPicPr>
          <p:cNvPr id="3" name="Picture 2" descr="niss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72" y="975625"/>
            <a:ext cx="7262191" cy="48635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06A02FA9-B318-DD46-93E5-A2FFD6DB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811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92964D-93CA-BC4E-B4C9-BC638E8F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8D1D5F-4170-1745-B8EB-1851ACD7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Predicated on the notion that Folklore is one of the first “big data” fields in the Humanities, given its focus </a:t>
            </a:r>
          </a:p>
          <a:p>
            <a:pPr lvl="1"/>
            <a:r>
              <a:rPr lang="en-US" dirty="0"/>
              <a:t>on the data-driven analysis of</a:t>
            </a:r>
          </a:p>
          <a:p>
            <a:pPr lvl="1"/>
            <a:r>
              <a:rPr lang="en-US" dirty="0"/>
              <a:t>millions of variants of informal expressive culture</a:t>
            </a:r>
          </a:p>
          <a:p>
            <a:pPr lvl="1"/>
            <a:r>
              <a:rPr lang="en-US" dirty="0"/>
              <a:t>that circulate on and across social networks</a:t>
            </a:r>
          </a:p>
          <a:p>
            <a:r>
              <a:rPr lang="en-US" dirty="0"/>
              <a:t>Folklore has been collected and archived throughout the world</a:t>
            </a:r>
          </a:p>
          <a:p>
            <a:pPr lvl="1"/>
            <a:r>
              <a:rPr lang="en-US" dirty="0"/>
              <a:t>Provide access</a:t>
            </a:r>
          </a:p>
          <a:p>
            <a:pPr lvl="1"/>
            <a:r>
              <a:rPr lang="en-US" dirty="0"/>
              <a:t>Support research into similarities and differences in archival collections of expressive cultural traditions, to support studies</a:t>
            </a:r>
          </a:p>
          <a:p>
            <a:pPr lvl="2"/>
            <a:r>
              <a:rPr lang="en-US" dirty="0"/>
              <a:t>across broad geographic distributions</a:t>
            </a:r>
          </a:p>
          <a:p>
            <a:pPr lvl="2"/>
            <a:r>
              <a:rPr lang="en-US" dirty="0"/>
              <a:t>across broad range of linguistic diversity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EA9BAB9-B9C8-8340-AB0E-4266B2E0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32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42A4D4-0CB9-734A-845A-02895E059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9973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EABB8B-D47A-2240-9ED2-BD6F46D5B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6" y="0"/>
            <a:ext cx="98873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5EE3A17-C10C-E946-8367-6E4FCA7D2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93" y="0"/>
            <a:ext cx="11402458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670E084-B59B-9543-A2A0-707BC736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4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B9C666-542B-E24E-A45E-D06F90A7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F88B22-DC1C-BC43-A385-83203A687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existing data structures</a:t>
            </a:r>
          </a:p>
          <a:p>
            <a:r>
              <a:rPr lang="en-US" dirty="0"/>
              <a:t>Develop a harvester to integrate minimal representations of data</a:t>
            </a:r>
          </a:p>
          <a:p>
            <a:r>
              <a:rPr lang="en-US" dirty="0"/>
              <a:t>Develop a method for searching across multiple languages</a:t>
            </a:r>
          </a:p>
          <a:p>
            <a:r>
              <a:rPr lang="en-US" dirty="0"/>
              <a:t>Integrate results with:</a:t>
            </a:r>
          </a:p>
          <a:p>
            <a:pPr lvl="1"/>
            <a:r>
              <a:rPr lang="en-US" dirty="0"/>
              <a:t>Analytic approaches (</a:t>
            </a:r>
            <a:r>
              <a:rPr lang="en-US" dirty="0" err="1"/>
              <a:t>WitchHunter</a:t>
            </a:r>
            <a:r>
              <a:rPr lang="en-US" dirty="0"/>
              <a:t>, </a:t>
            </a:r>
            <a:r>
              <a:rPr lang="en-US" dirty="0" err="1"/>
              <a:t>TreasureX</a:t>
            </a:r>
            <a:r>
              <a:rPr lang="en-US" dirty="0"/>
              <a:t>, </a:t>
            </a:r>
            <a:r>
              <a:rPr lang="en-US" dirty="0" err="1"/>
              <a:t>TrollFinder</a:t>
            </a:r>
            <a:r>
              <a:rPr lang="en-US" dirty="0"/>
              <a:t>, </a:t>
            </a:r>
            <a:r>
              <a:rPr lang="en-US" dirty="0" err="1"/>
              <a:t>ElfYelp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Visualize the results in an engaging manner</a:t>
            </a:r>
          </a:p>
          <a:p>
            <a:pPr lvl="1"/>
            <a:r>
              <a:rPr lang="en-US" dirty="0"/>
              <a:t>Allow for user defined research sets for download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E443913-D982-A04E-8D73-F5261454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00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3A3782-1CA1-8448-85A1-F06679597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04" y="1595787"/>
            <a:ext cx="2947482" cy="1196576"/>
          </a:xfrm>
        </p:spPr>
        <p:txBody>
          <a:bodyPr/>
          <a:lstStyle/>
          <a:p>
            <a:r>
              <a:rPr lang="en-US" dirty="0"/>
              <a:t>Great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B62E2D-20FC-DC48-9E64-E05A05424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three different areas of expertise</a:t>
            </a:r>
          </a:p>
          <a:p>
            <a:pPr lvl="1"/>
            <a:r>
              <a:rPr lang="en-US" dirty="0" err="1"/>
              <a:t>Meertens</a:t>
            </a:r>
            <a:endParaRPr lang="en-US" dirty="0"/>
          </a:p>
          <a:p>
            <a:pPr lvl="2"/>
            <a:r>
              <a:rPr lang="en-US" dirty="0"/>
              <a:t>infrastructure, databases, production level code</a:t>
            </a:r>
          </a:p>
          <a:p>
            <a:pPr lvl="2"/>
            <a:r>
              <a:rPr lang="en-US" dirty="0"/>
              <a:t>Dutch, Flemish, </a:t>
            </a:r>
            <a:r>
              <a:rPr lang="en-US" dirty="0" smtClean="0"/>
              <a:t>dialectology</a:t>
            </a:r>
          </a:p>
          <a:p>
            <a:pPr lvl="2"/>
            <a:r>
              <a:rPr lang="en-US" dirty="0" smtClean="0"/>
              <a:t>Sustainability</a:t>
            </a:r>
            <a:endParaRPr lang="en-US" dirty="0"/>
          </a:p>
          <a:p>
            <a:pPr lvl="1"/>
            <a:r>
              <a:rPr lang="en-US" dirty="0"/>
              <a:t>Uni-Rostock</a:t>
            </a:r>
          </a:p>
          <a:p>
            <a:pPr lvl="2"/>
            <a:r>
              <a:rPr lang="en-US" dirty="0"/>
              <a:t>Hypergraph modeling, search optimization, database integration</a:t>
            </a:r>
          </a:p>
          <a:p>
            <a:pPr lvl="2"/>
            <a:r>
              <a:rPr lang="en-US" dirty="0"/>
              <a:t>German and German dialects</a:t>
            </a:r>
          </a:p>
          <a:p>
            <a:pPr lvl="1"/>
            <a:r>
              <a:rPr lang="en-US" dirty="0"/>
              <a:t>UCLA</a:t>
            </a:r>
          </a:p>
          <a:p>
            <a:pPr lvl="2"/>
            <a:r>
              <a:rPr lang="en-US" dirty="0"/>
              <a:t>Multi-lingual search, </a:t>
            </a:r>
            <a:r>
              <a:rPr lang="en-US" dirty="0" err="1"/>
              <a:t>hGIS</a:t>
            </a:r>
            <a:r>
              <a:rPr lang="en-US" dirty="0"/>
              <a:t>, mapping algorithms, text modeling</a:t>
            </a:r>
          </a:p>
          <a:p>
            <a:pPr lvl="2"/>
            <a:r>
              <a:rPr lang="en-US" dirty="0"/>
              <a:t>Danish and other Nordic languages (Icelandic, Norwegian, Swedish)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44AF53-2589-814D-A6C4-4611B6E14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3364"/>
            <a:ext cx="3441290" cy="25773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6E9C403-4218-124E-A75F-D28342F2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1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25" y="752039"/>
            <a:ext cx="6616667" cy="46457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146612" y="5397783"/>
            <a:ext cx="523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Richard </a:t>
            </a:r>
            <a:r>
              <a:rPr lang="de-DE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Wossidlo‘s</a:t>
            </a:r>
            <a:r>
              <a:rPr lang="de-DE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collection</a:t>
            </a:r>
            <a:r>
              <a:rPr lang="de-DE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research</a:t>
            </a:r>
            <a:r>
              <a:rPr lang="de-DE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notes</a:t>
            </a:r>
            <a:r>
              <a:rPr lang="de-DE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(1934)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9594103-365C-A441-B3E1-729C738FDA61}"/>
              </a:ext>
            </a:extLst>
          </p:cNvPr>
          <p:cNvSpPr txBox="1"/>
          <p:nvPr/>
        </p:nvSpPr>
        <p:spPr>
          <a:xfrm>
            <a:off x="629682" y="2846818"/>
            <a:ext cx="21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 example…</a:t>
            </a:r>
          </a:p>
        </p:txBody>
      </p:sp>
    </p:spTree>
    <p:extLst>
      <p:ext uri="{BB962C8B-B14F-4D97-AF65-F5344CB8AC3E}">
        <p14:creationId xmlns:p14="http://schemas.microsoft.com/office/powerpoint/2010/main" val="60559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2566988" y="1628776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771809"/>
              </p:ext>
            </p:extLst>
          </p:nvPr>
        </p:nvGraphicFramePr>
        <p:xfrm>
          <a:off x="4760133" y="881166"/>
          <a:ext cx="4737459" cy="5278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räsentation" r:id="rId4" imgW="2979337" imgH="3320896" progId="PowerPoint.Show.8">
                  <p:embed/>
                </p:oleObj>
              </mc:Choice>
              <mc:Fallback>
                <p:oleObj name="Präsentation" r:id="rId4" imgW="2979337" imgH="3320896" progId="PowerPoint.Show.8">
                  <p:embed/>
                  <p:pic>
                    <p:nvPicPr>
                      <p:cNvPr id="1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0133" y="881166"/>
                        <a:ext cx="4737459" cy="52782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4593" y="2319953"/>
            <a:ext cx="19919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Great </a:t>
            </a:r>
            <a:r>
              <a:rPr lang="de-D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range</a:t>
            </a:r>
            <a:r>
              <a:rPr lang="de-D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eaLnBrk="1" hangingPunct="1"/>
            <a:r>
              <a:rPr lang="de-D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topics</a:t>
            </a:r>
            <a:endParaRPr lang="de-DE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eaLnBrk="1" hangingPunct="1"/>
            <a:r>
              <a:rPr lang="de-D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de-D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genres</a:t>
            </a:r>
            <a:endParaRPr lang="de-DE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110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{654F165B-6CC8-2240-B525-E9E64DF1C1C8}tf10001124</Template>
  <TotalTime>30705</TotalTime>
  <Words>1399</Words>
  <Application>Microsoft Macintosh PowerPoint</Application>
  <PresentationFormat>Custom</PresentationFormat>
  <Paragraphs>222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Frame</vt:lpstr>
      <vt:lpstr>Präsentation</vt:lpstr>
      <vt:lpstr>ISEBEL</vt:lpstr>
      <vt:lpstr>Initial motivations</vt:lpstr>
      <vt:lpstr>Collaborative project </vt:lpstr>
      <vt:lpstr>Motivation</vt:lpstr>
      <vt:lpstr>PowerPoint Presentation</vt:lpstr>
      <vt:lpstr>Main Tasks</vt:lpstr>
      <vt:lpstr>Great team</vt:lpstr>
      <vt:lpstr>PowerPoint Presentation</vt:lpstr>
      <vt:lpstr>PowerPoint Presentation</vt:lpstr>
      <vt:lpstr>Diversity of collecton</vt:lpstr>
      <vt:lpstr>Current status: story and story data</vt:lpstr>
      <vt:lpstr>PowerPoint Presentation</vt:lpstr>
      <vt:lpstr>Integration Process</vt:lpstr>
      <vt:lpstr>The Hypergraph Model</vt:lpstr>
      <vt:lpstr>Minimal datasets for sharing</vt:lpstr>
      <vt:lpstr>OAI - PMH</vt:lpstr>
      <vt:lpstr>PowerPoint Presentation</vt:lpstr>
      <vt:lpstr>PowerPoint Presentation</vt:lpstr>
      <vt:lpstr>CKAN and harvested data</vt:lpstr>
      <vt:lpstr>Multilingual search </vt:lpstr>
      <vt:lpstr>Some examples: Our custom NMT</vt:lpstr>
      <vt:lpstr>PowerPoint Presentation</vt:lpstr>
      <vt:lpstr>Multilingual Search Interface: Search in English</vt:lpstr>
      <vt:lpstr>Current Work</vt:lpstr>
      <vt:lpstr>Analytics layer</vt:lpstr>
      <vt:lpstr>PowerPoint Presentation</vt:lpstr>
      <vt:lpstr>Desideratum:Mss and annotations in IIIF</vt:lpstr>
      <vt:lpstr>Future directions</vt:lpstr>
      <vt:lpstr>Sustainability</vt:lpstr>
      <vt:lpstr>PowerPoint Presentation</vt:lpstr>
      <vt:lpstr>THANK YOU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ISEBEL</dc:title>
  <dc:creator>Tangherlini, Timothy</dc:creator>
  <cp:lastModifiedBy>ScandStud reviewer</cp:lastModifiedBy>
  <cp:revision>35</cp:revision>
  <dcterms:created xsi:type="dcterms:W3CDTF">2018-06-14T22:21:21Z</dcterms:created>
  <dcterms:modified xsi:type="dcterms:W3CDTF">2020-01-30T15:15:05Z</dcterms:modified>
</cp:coreProperties>
</file>